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11-->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2"/>
  </p:sldMasterIdLst>
  <p:notesMasterIdLst>
    <p:notesMasterId r:id="rId3"/>
  </p:notesMasterIdLst>
  <p:sldIdLst>
    <p:sldId id="256" r:id="rId4"/>
    <p:sldId id="263" r:id="rId5"/>
    <p:sldId id="262" r:id="rId6"/>
    <p:sldId id="265" r:id="rId7"/>
    <p:sldId id="266" r:id="rId8"/>
    <p:sldId id="323" r:id="rId9"/>
    <p:sldId id="271" r:id="rId10"/>
    <p:sldId id="272" r:id="rId11"/>
    <p:sldId id="277" r:id="rId12"/>
    <p:sldId id="276" r:id="rId13"/>
    <p:sldId id="275" r:id="rId14"/>
    <p:sldId id="278" r:id="rId15"/>
    <p:sldId id="279" r:id="rId16"/>
    <p:sldId id="274" r:id="rId17"/>
    <p:sldId id="324" r:id="rId18"/>
    <p:sldId id="320" r:id="rId19"/>
    <p:sldId id="321" r:id="rId20"/>
    <p:sldId id="322" r:id="rId21"/>
    <p:sldId id="307" r:id="rId22"/>
    <p:sldId id="280" r:id="rId23"/>
    <p:sldId id="281" r:id="rId24"/>
    <p:sldId id="291" r:id="rId25"/>
    <p:sldId id="290" r:id="rId26"/>
    <p:sldId id="285" r:id="rId27"/>
    <p:sldId id="284" r:id="rId28"/>
    <p:sldId id="287" r:id="rId29"/>
    <p:sldId id="308" r:id="rId30"/>
    <p:sldId id="293" r:id="rId31"/>
    <p:sldId id="294" r:id="rId32"/>
    <p:sldId id="295" r:id="rId33"/>
    <p:sldId id="296" r:id="rId34"/>
    <p:sldId id="305" r:id="rId35"/>
    <p:sldId id="301" r:id="rId36"/>
    <p:sldId id="299" r:id="rId37"/>
    <p:sldId id="304" r:id="rId38"/>
    <p:sldId id="315" r:id="rId39"/>
    <p:sldId id="314" r:id="rId40"/>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1" name="Colin Dunlap" initials="CD" lastIdx="0" clrIdx="0"/>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fill>
          <a:solidFill>
            <a:schemeClr val="accent5">
              <a:tint val="20000"/>
            </a:schemeClr>
          </a:solidFill>
        </a:fill>
      </a:tcStyle>
    </a:band1H>
    <a:band1V>
      <a:tcStyle>
        <a:fill>
          <a:solidFill>
            <a:schemeClr val="accent5">
              <a:tint val="20000"/>
            </a:schemeClr>
          </a:solidFill>
        </a:fill>
      </a:tcStyle>
    </a:band1V>
    <a:lastCol>
      <a:tcTxStyle b="on"/>
    </a:lastCol>
    <a:firstCol>
      <a:tcTxStyle b="on"/>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fill>
          <a:solidFill>
            <a:schemeClr val="accent5">
              <a:tint val="40000"/>
            </a:schemeClr>
          </a:solidFill>
        </a:fill>
      </a:tcStyle>
    </a:band1H>
    <a:band1V>
      <a:tcStyle>
        <a:fill>
          <a:solidFill>
            <a:schemeClr val="accent5">
              <a:tint val="40000"/>
            </a:schemeClr>
          </a:solidFill>
        </a:fill>
      </a:tcStyle>
    </a:band1V>
    <a:lastCol>
      <a:tcTxStyle b="on">
        <a:fontRef idx="minor">
          <a:prstClr val="black"/>
        </a:fontRef>
        <a:schemeClr val="lt1"/>
      </a:tcTxStyle>
      <a:tcStyle>
        <a:fill>
          <a:solidFill>
            <a:schemeClr val="accent5"/>
          </a:solidFill>
        </a:fill>
      </a:tcStyle>
    </a:lastCol>
    <a:firstCol>
      <a:tcTxStyle b="on">
        <a:fontRef idx="minor">
          <a:prstClr val="black"/>
        </a:fontRef>
        <a:schemeClr val="lt1"/>
      </a:tcTxStyle>
      <a:tcStyle>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fill>
          <a:solidFill>
            <a:schemeClr val="dk1">
              <a:tint val="20000"/>
            </a:schemeClr>
          </a:solidFill>
        </a:fill>
      </a:tcStyle>
    </a:band1H>
    <a:band1V>
      <a:tcStyle>
        <a:fill>
          <a:solidFill>
            <a:schemeClr val="dk1">
              <a:tint val="20000"/>
            </a:schemeClr>
          </a:solidFill>
        </a:fill>
      </a:tcStyle>
    </a:band1V>
    <a:lastCol>
      <a:tcTxStyle b="on">
        <a:fontRef idx="minor">
          <a:scrgbClr r="0" g="0" b="0"/>
        </a:fontRef>
        <a:schemeClr val="lt1"/>
      </a:tcTxStyle>
      <a:tcStyle>
        <a:fill>
          <a:solidFill>
            <a:schemeClr val="accent5"/>
          </a:solidFill>
        </a:fill>
      </a:tcStyle>
    </a:lastCol>
    <a:firstCol>
      <a:tcTxStyle b="on">
        <a:fontRef idx="minor">
          <a:scrgbClr r="0" g="0" b="0"/>
        </a:fontRef>
        <a:schemeClr val="lt1"/>
      </a:tcTxStyle>
      <a:tcStyle>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seCell>
    <a:swCell>
      <a:tcTxStyle b="on">
        <a:fontRef idx="minor">
          <a:scrgbClr r="0" g="0" b="0"/>
        </a:fontRef>
        <a:schemeClr val="dk1"/>
      </a:tcTx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lastCol>
    <a:firstCol>
      <a:tcTxStyle b="on"/>
    </a:firstCol>
    <a:lastRow>
      <a:tcTxStyle b="on"/>
      <a:tcStyle>
        <a:tcBdr>
          <a:top>
            <a:ln w="50800" cmpd="dbl">
              <a:solidFill>
                <a:schemeClr val="accent5"/>
              </a:solidFill>
            </a:ln>
          </a:top>
        </a:tcBdr>
      </a:tcStyle>
    </a:lastRow>
    <a:firstRow>
      <a:tcTxStyle b="on">
        <a:fontRef idx="minor">
          <a:scrgbClr r="0" g="0" b="0"/>
        </a:fontRef>
        <a:schemeClr val="bg1"/>
      </a:tcTxStyle>
      <a:tcStyle>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fill>
          <a:solidFill>
            <a:schemeClr val="accent1">
              <a:alpha val="20000"/>
            </a:schemeClr>
          </a:solidFill>
        </a:fill>
      </a:tcStyle>
    </a:band1H>
    <a:band1V>
      <a:tcStyle>
        <a:fill>
          <a:solidFill>
            <a:schemeClr val="accent1">
              <a:alpha val="20000"/>
            </a:schemeClr>
          </a:solidFill>
        </a:fill>
      </a:tcStyle>
    </a:band1V>
    <a:lastCol>
      <a:tcTxStyle b="on"/>
    </a:lastCol>
    <a:firstCol>
      <a:tcTxStyle b="on"/>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fill>
          <a:solidFill>
            <a:schemeClr val="accent1">
              <a:tint val="20000"/>
            </a:schemeClr>
          </a:solidFill>
        </a:fill>
      </a:tcStyle>
    </a:band1H>
    <a:band1V>
      <a:tcStyle>
        <a:fill>
          <a:solidFill>
            <a:schemeClr val="accent1">
              <a:tint val="20000"/>
            </a:schemeClr>
          </a:solidFill>
        </a:fill>
      </a:tcStyle>
    </a:band1V>
    <a:lastCol>
      <a:tcTxStyle b="on"/>
    </a:lastCol>
    <a:firstCol>
      <a:tcTxStyle b="on"/>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fill>
          <a:solidFill>
            <a:schemeClr val="accent6">
              <a:tint val="40000"/>
            </a:schemeClr>
          </a:solidFill>
        </a:fill>
      </a:tcStyle>
    </a:band1H>
    <a:band1V>
      <a:tcStyle>
        <a:fill>
          <a:solidFill>
            <a:schemeClr val="accent6">
              <a:tint val="40000"/>
            </a:schemeClr>
          </a:solidFill>
        </a:fill>
      </a:tcStyle>
    </a:band1V>
    <a:lastCol>
      <a:tcTxStyle b="on"/>
    </a:lastCol>
    <a:firstCol>
      <a:tcTxStyle b="on"/>
    </a:firstCol>
    <a:lastRow>
      <a:tcTxStyle b="on"/>
      <a:tcStyle>
        <a:tcBdr>
          <a:top>
            <a:ln w="25400" cmpd="sng">
              <a:solidFill>
                <a:schemeClr val="accent6"/>
              </a:solidFill>
            </a:ln>
          </a:top>
        </a:tcBdr>
        <a:fill>
          <a:solidFill>
            <a:schemeClr val="accent6">
              <a:tint val="20000"/>
            </a:schemeClr>
          </a:solidFill>
        </a:fill>
      </a:tcStyle>
    </a:lastRow>
    <a:firstRow>
      <a:tcTxStyle b="on"/>
      <a:tcStyle>
        <a:fill>
          <a:solidFill>
            <a:schemeClr val="accent6">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fill>
          <a:solidFill>
            <a:schemeClr val="accent1">
              <a:shade val="60000"/>
            </a:schemeClr>
          </a:solidFill>
        </a:fill>
      </a:tcStyle>
    </a:band1H>
    <a:band1V>
      <a:tcStyle>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fill>
          <a:solidFill>
            <a:schemeClr val="dk1">
              <a:tint val="40000"/>
            </a:schemeClr>
          </a:solidFill>
        </a:fill>
      </a:tcStyle>
    </a:band1H>
    <a:band1V>
      <a:tcStyle>
        <a:fill>
          <a:solidFill>
            <a:schemeClr val="dk1">
              <a:tint val="40000"/>
            </a:schemeClr>
          </a:solidFill>
        </a:fill>
      </a:tcStyle>
    </a:band1V>
    <a:lastCol>
      <a:tcTxStyle b="on"/>
    </a:lastCol>
    <a:firstCol>
      <a:tcTxStyle b="on"/>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lastCol>
    <a:firstCol>
      <a:tcTxStyle b="on"/>
    </a:firstCol>
    <a:lastRow>
      <a:tcTxStyle b="on"/>
      <a:tcStyle>
        <a:tcBdr>
          <a:top>
            <a:ln w="25400" cmpd="sng">
              <a:solidFill>
                <a:schemeClr val="accent1"/>
              </a:solidFill>
            </a:ln>
          </a:top>
        </a:tcBdr>
        <a:fill>
          <a:solidFill>
            <a:schemeClr val="accent1">
              <a:tint val="20000"/>
            </a:schemeClr>
          </a:solidFill>
        </a:fill>
      </a:tcStyle>
    </a:lastRow>
    <a:firstRow>
      <a:tcTxStyle b="on"/>
      <a:tcStyle>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34" y="114"/>
      </p:cViewPr>
      <p:guideLst/>
    </p:cSldViewPr>
  </p:slideViewPr>
  <p:notesTextViewPr>
    <p:cViewPr>
      <p:scale>
        <a:sx n="1" d="1"/>
        <a:sy n="1" d="1"/>
      </p:scale>
      <p:origin x="0" y="0"/>
    </p:cViewPr>
  </p:notesTextViewPr>
  <p:notesViewPr>
    <p:cSldViewPr snapToGrid="0">
      <p:cViewPr>
        <p:scale>
          <a:sx n="1" d="100"/>
          <a:sy n="1" d="100"/>
        </p:scale>
        <p:origin x="0" y="0"/>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tags" Target="tags/tag1.xml" /><Relationship Id="rId42" Type="http://schemas.openxmlformats.org/officeDocument/2006/relationships/presProps" Target="presProps.xml" /><Relationship Id="rId43" Type="http://schemas.openxmlformats.org/officeDocument/2006/relationships/viewProps" Target="viewProps.xml" /><Relationship Id="rId44" Type="http://schemas.openxmlformats.org/officeDocument/2006/relationships/theme" Target="theme/theme1.xml" /><Relationship Id="rId45"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52414F-FCF6-45E0-99FA-344DBC79F2A7}" type="datetimeFigureOut">
              <a:rPr lang="en-US" smtClean="0"/>
              <a:t>7/9/2024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38E65-3C9E-430A-B61D-0EF50F6C13F9}" type="slidenum">
              <a:rPr lang="en-US" smtClean="0"/>
              <a:t>‹#›</a:t>
            </a:fld>
            <a:endParaRPr lang="en-US"/>
          </a:p>
        </p:txBody>
      </p:sp>
    </p:spTree>
    <p:extLst>
      <p:ext uri="{BB962C8B-B14F-4D97-AF65-F5344CB8AC3E}">
        <p14:creationId xmlns:p14="http://schemas.microsoft.com/office/powerpoint/2010/main" val="313907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638E65-3C9E-430A-B61D-0EF50F6C13F9}" type="slidenum">
              <a:rPr lang="en-US" smtClean="0"/>
              <a:t>2</a:t>
            </a:fld>
            <a:endParaRPr lang="en-US"/>
          </a:p>
        </p:txBody>
      </p:sp>
    </p:spTree>
    <p:extLst>
      <p:ext uri="{BB962C8B-B14F-4D97-AF65-F5344CB8AC3E}">
        <p14:creationId xmlns:p14="http://schemas.microsoft.com/office/powerpoint/2010/main" val="9813667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78C4C0A3-59FC-443B-ABD9-F155C47191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5A7789-4E4C-4D41-9AAC-6B2C2D0AE876}"/>
              </a:ext>
            </a:extLst>
          </p:cNvPr>
          <p:cNvSpPr>
            <a:spLocks noGrp="1"/>
          </p:cNvSpPr>
          <p:nvPr>
            <p:ph type="subTitle" idx="1"/>
          </p:nvPr>
        </p:nvSpPr>
        <p:spPr>
          <a:xfrm>
            <a:off x="1524000" y="3602037"/>
            <a:ext cx="9144000" cy="22939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934763-AF1B-4BB5-B3D0-35C49279D0FE}"/>
              </a:ext>
            </a:extLst>
          </p:cNvPr>
          <p:cNvSpPr>
            <a:spLocks noGrp="1"/>
          </p:cNvSpPr>
          <p:nvPr>
            <p:ph type="dt" sz="half" idx="10"/>
          </p:nvPr>
        </p:nvSpPr>
        <p:spPr/>
        <p:txBody>
          <a:bodyPr/>
          <a:lstStyle/>
          <a:p>
            <a:fld id="{745AFBC2-D0F8-457D-8DAA-4D9B2B4042C7}" type="datetime1">
              <a:rPr lang="en-US" smtClean="0"/>
              <a:t>7/9/2024</a:t>
            </a:fld>
            <a:endParaRPr lang="en-US"/>
          </a:p>
        </p:txBody>
      </p:sp>
      <p:sp>
        <p:nvSpPr>
          <p:cNvPr id="5" name="Footer Placeholder 4">
            <a:extLst>
              <a:ext uri="{FF2B5EF4-FFF2-40B4-BE49-F238E27FC236}">
                <a16:creationId xmlns:a16="http://schemas.microsoft.com/office/drawing/2014/main" id="{4F882214-1AD8-4A78-96CC-13343AD68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74775-ECDE-4AE5-8945-7A31AB0BEA15}"/>
              </a:ext>
            </a:extLst>
          </p:cNvPr>
          <p:cNvSpPr>
            <a:spLocks noGrp="1"/>
          </p:cNvSpPr>
          <p:nvPr>
            <p:ph type="sldNum" sz="quarter" idx="12"/>
          </p:nvPr>
        </p:nvSpPr>
        <p:spPr/>
        <p:txBody>
          <a:bodyPr/>
          <a:lstStyle/>
          <a:p>
            <a:fld id="{D8FFEE83-99BB-46C6-889A-AD2C22DF1251}" type="slidenum">
              <a:rPr lang="en-US" smtClean="0"/>
              <a:t>‹#›</a:t>
            </a:fld>
            <a:endParaRPr lang="en-US"/>
          </a:p>
        </p:txBody>
      </p:sp>
      <p:pic>
        <p:nvPicPr>
          <p:cNvPr id="8" name="Picture 7">
            <a:extLst>
              <a:ext uri="{FF2B5EF4-FFF2-40B4-BE49-F238E27FC236}">
                <a16:creationId xmlns:a16="http://schemas.microsoft.com/office/drawing/2014/main" id="{4E3075D3-F5A1-4227-9977-C12FFC9204D5}"/>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5240605" y="266968"/>
            <a:ext cx="1710789" cy="1710789"/>
          </a:xfrm>
          <a:prstGeom prst="rect">
            <a:avLst/>
          </a:prstGeom>
        </p:spPr>
      </p:pic>
    </p:spTree>
    <p:extLst>
      <p:ext uri="{BB962C8B-B14F-4D97-AF65-F5344CB8AC3E}">
        <p14:creationId xmlns:p14="http://schemas.microsoft.com/office/powerpoint/2010/main" val="194121816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1690688"/>
            <a:ext cx="5157787" cy="4498975"/>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FB63E-7679-4C9B-A620-D5649EAD4A76}"/>
              </a:ext>
            </a:extLst>
          </p:cNvPr>
          <p:cNvSpPr>
            <a:spLocks noGrp="1"/>
          </p:cNvSpPr>
          <p:nvPr>
            <p:ph type="body" sz="quarter" idx="3"/>
          </p:nvPr>
        </p:nvSpPr>
        <p:spPr>
          <a:xfrm>
            <a:off x="6172200" y="1690687"/>
            <a:ext cx="518318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2505075"/>
            <a:ext cx="5183188" cy="3684588"/>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80644914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03C44-A47F-4B48-83E4-A87F89BDD9F1}"/>
              </a:ext>
            </a:extLst>
          </p:cNvPr>
          <p:cNvSpPr>
            <a:spLocks noGrp="1"/>
          </p:cNvSpPr>
          <p:nvPr>
            <p:ph type="body" idx="1"/>
          </p:nvPr>
        </p:nvSpPr>
        <p:spPr>
          <a:xfrm>
            <a:off x="839788" y="1690687"/>
            <a:ext cx="5157787"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2505075"/>
            <a:ext cx="5157787" cy="3684588"/>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1690688"/>
            <a:ext cx="5183188" cy="4498975"/>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17225141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wo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4"/>
            <a:ext cx="4114800" cy="2484157"/>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5062818" y="1825624"/>
            <a:ext cx="6290982" cy="2484157"/>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F955138F-98A5-489B-A778-F6B6162975ED}"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8" name="Content Placeholder 3">
            <a:extLst>
              <a:ext uri="{FF2B5EF4-FFF2-40B4-BE49-F238E27FC236}">
                <a16:creationId xmlns:a16="http://schemas.microsoft.com/office/drawing/2014/main" id="{E2446FA4-1BEB-4CE3-84FA-81F3DA5E87A9}"/>
              </a:ext>
            </a:extLst>
          </p:cNvPr>
          <p:cNvSpPr>
            <a:spLocks noGrp="1"/>
          </p:cNvSpPr>
          <p:nvPr>
            <p:ph sz="half" idx="25"/>
          </p:nvPr>
        </p:nvSpPr>
        <p:spPr>
          <a:xfrm>
            <a:off x="847708" y="4326840"/>
            <a:ext cx="10515600" cy="193276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373393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25/75)">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2592572"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3581400" y="1825625"/>
            <a:ext cx="7772400"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CDD65A0A-7274-42B4-9115-9350D0BD9A50}"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92745861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33/67)">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199" y="1825625"/>
            <a:ext cx="3425983"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4327556" y="1825625"/>
            <a:ext cx="7026244"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CDD65A0A-7274-42B4-9115-9350D0BD9A50}"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43514327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33FFA54C-57E0-4B19-AFF7-3021525F91FA}"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1704954"/>
            <a:ext cx="3467111"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2528866"/>
            <a:ext cx="3467111"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1704954"/>
            <a:ext cx="3467110"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2528866"/>
            <a:ext cx="3467110"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704956"/>
            <a:ext cx="3467111"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528868"/>
            <a:ext cx="3467111"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82078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0294E7D-AC8A-40D9-A83C-C9FF5F8980D6}"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2824906"/>
            <a:ext cx="3467111"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3648818"/>
            <a:ext cx="3467111"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2824906"/>
            <a:ext cx="3467110"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3648818"/>
            <a:ext cx="3467110"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824908"/>
            <a:ext cx="3467111"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3648820"/>
            <a:ext cx="3467111"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2DBE8D9F-1F75-4BC3-BDB3-C8E3870C5339}"/>
              </a:ext>
            </a:extLst>
          </p:cNvPr>
          <p:cNvSpPr>
            <a:spLocks noGrp="1"/>
          </p:cNvSpPr>
          <p:nvPr>
            <p:ph sz="half" idx="25"/>
          </p:nvPr>
        </p:nvSpPr>
        <p:spPr>
          <a:xfrm>
            <a:off x="847708" y="1704662"/>
            <a:ext cx="10515600" cy="1120244"/>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704138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65F9BAF1-38F0-451D-8C96-D07E0A5E84CD}"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1704954"/>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2151510"/>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1704954"/>
            <a:ext cx="3467110"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2151510"/>
            <a:ext cx="3467110"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704956"/>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151512"/>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4376737" y="4049455"/>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4376737" y="4496011"/>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D51A8B33-4DD6-47C8-AC85-37CE15D5A12E}"/>
              </a:ext>
            </a:extLst>
          </p:cNvPr>
          <p:cNvSpPr>
            <a:spLocks noGrp="1"/>
          </p:cNvSpPr>
          <p:nvPr>
            <p:ph type="body" idx="21"/>
          </p:nvPr>
        </p:nvSpPr>
        <p:spPr>
          <a:xfrm>
            <a:off x="7896244" y="4049455"/>
            <a:ext cx="3467110"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689F68DC-FA82-4334-BA78-7B40045B9380}"/>
              </a:ext>
            </a:extLst>
          </p:cNvPr>
          <p:cNvSpPr>
            <a:spLocks noGrp="1"/>
          </p:cNvSpPr>
          <p:nvPr>
            <p:ph sz="half" idx="22"/>
          </p:nvPr>
        </p:nvSpPr>
        <p:spPr>
          <a:xfrm>
            <a:off x="7896244" y="4496011"/>
            <a:ext cx="3467110"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4049457"/>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496013"/>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058283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166CABF7-980B-4047-A4A0-9895603DFC6F}"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2268143"/>
            <a:ext cx="5253069"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714699"/>
            <a:ext cx="5253069" cy="1591460"/>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268145"/>
            <a:ext cx="5253048"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714701"/>
            <a:ext cx="5253048" cy="1591460"/>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6115038" y="4312824"/>
            <a:ext cx="5253069"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4759380"/>
            <a:ext cx="5253069" cy="1591460"/>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4312826"/>
            <a:ext cx="5253048"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759382"/>
            <a:ext cx="5253048" cy="1591460"/>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948354"/>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66041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F9120C0-375B-4B99-AC72-1A28CCCE6339}"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1279433"/>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1725989"/>
            <a:ext cx="5268757" cy="20391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279435"/>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1725991"/>
            <a:ext cx="5268736" cy="20391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6115038" y="3783114"/>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4229670"/>
            <a:ext cx="5253069" cy="2126676"/>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3783116"/>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229672"/>
            <a:ext cx="5253048" cy="2126676"/>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761991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2C07E6FD-FCE5-46EB-8195-80055698FF2C}"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34016885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3BA1A3CD-F81A-42B6-B49A-7CC16BB8D03A}"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1257299"/>
            <a:ext cx="5268757" cy="2507876"/>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1257301"/>
            <a:ext cx="5268736" cy="2507876"/>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3765172"/>
            <a:ext cx="5253069" cy="2591174"/>
          </a:xfrm>
        </p:spPr>
        <p:txBody>
          <a:bodyPr/>
          <a:lstStyle>
            <a:lvl1pPr>
              <a:lnSpc>
                <a:spcPct val="110000"/>
              </a:lnSpc>
              <a:defRPr sz="1400"/>
            </a:lvl1pPr>
            <a:lvl2pPr>
              <a:lnSpc>
                <a:spcPct val="110000"/>
              </a:lnSpc>
              <a:defRPr sz="1400"/>
            </a:lvl2pPr>
            <a:lvl3pPr>
              <a:lnSpc>
                <a:spcPct val="110000"/>
              </a:lnSpc>
              <a:defRPr sz="1400"/>
            </a:lvl3pPr>
            <a:lvl4pPr>
              <a:lnSpc>
                <a:spcPct val="110000"/>
              </a:lnSpc>
              <a:defRPr sz="1400"/>
            </a:lvl4pPr>
            <a:lvl5pPr>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3765174"/>
            <a:ext cx="5253048" cy="2591174"/>
          </a:xfrm>
        </p:spPr>
        <p:txBody>
          <a:bodyPr/>
          <a:lstStyle>
            <a:lvl1pPr>
              <a:lnSpc>
                <a:spcPct val="110000"/>
              </a:lnSpc>
              <a:defRPr sz="1400"/>
            </a:lvl1pPr>
            <a:lvl2pPr>
              <a:lnSpc>
                <a:spcPct val="110000"/>
              </a:lnSpc>
              <a:defRPr sz="1400"/>
            </a:lvl2pPr>
            <a:lvl3pPr>
              <a:lnSpc>
                <a:spcPct val="110000"/>
              </a:lnSpc>
              <a:defRPr sz="1400"/>
            </a:lvl3pPr>
            <a:lvl4pPr>
              <a:lnSpc>
                <a:spcPct val="110000"/>
              </a:lnSpc>
              <a:defRPr sz="1400"/>
            </a:lvl4pPr>
            <a:lvl5pPr>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182691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5731118F-6E44-4D65-8839-4DB2E9B914F5}"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2370726"/>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817282"/>
            <a:ext cx="5262588" cy="343465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370728"/>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1" y="2817284"/>
            <a:ext cx="5262567" cy="343465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10923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407625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9B8A86B4-9B92-4ED1-9BED-6B9FC30B9700}"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365471"/>
            <a:ext cx="5262588" cy="3886467"/>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1" y="2365473"/>
            <a:ext cx="5262567" cy="3886467"/>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10923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978750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F6118DD8-3D08-4B52-8385-079FA38252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AFA46E-2E5A-48F3-B99E-9F821CDDA9F8}"/>
              </a:ext>
            </a:extLst>
          </p:cNvPr>
          <p:cNvSpPr>
            <a:spLocks noGrp="1"/>
          </p:cNvSpPr>
          <p:nvPr>
            <p:ph type="dt" sz="half" idx="10"/>
          </p:nvPr>
        </p:nvSpPr>
        <p:spPr/>
        <p:txBody>
          <a:bodyPr/>
          <a:lstStyle/>
          <a:p>
            <a:fld id="{DFC0D575-E597-4316-AB55-5B39CE1C2EDB}" type="datetime1">
              <a:rPr lang="en-US" smtClean="0"/>
              <a:t>7/9/2024</a:t>
            </a:fld>
            <a:endParaRPr lang="en-US"/>
          </a:p>
        </p:txBody>
      </p:sp>
      <p:sp>
        <p:nvSpPr>
          <p:cNvPr id="4" name="Footer Placeholder 3">
            <a:extLst>
              <a:ext uri="{FF2B5EF4-FFF2-40B4-BE49-F238E27FC236}">
                <a16:creationId xmlns:a16="http://schemas.microsoft.com/office/drawing/2014/main" id="{EE2D2D59-5DE7-4653-BAF9-7B2E25AB91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33B4A1-2742-423A-8999-CC4794F64BBE}"/>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878165903"/>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6D8E5B88-F1CE-4A00-B77E-DB8BC964CC9C}"/>
              </a:ext>
            </a:extLst>
          </p:cNvPr>
          <p:cNvSpPr>
            <a:spLocks noGrp="1"/>
          </p:cNvSpPr>
          <p:nvPr>
            <p:ph type="dt" sz="half" idx="10"/>
          </p:nvPr>
        </p:nvSpPr>
        <p:spPr/>
        <p:txBody>
          <a:bodyPr/>
          <a:lstStyle/>
          <a:p>
            <a:fld id="{0696CAAC-9150-4D49-8B78-2C20DAE1168F}" type="datetime1">
              <a:rPr lang="en-US" smtClean="0"/>
              <a:t>7/9/2024</a:t>
            </a:fld>
            <a:endParaRPr lang="en-US"/>
          </a:p>
        </p:txBody>
      </p:sp>
      <p:sp>
        <p:nvSpPr>
          <p:cNvPr id="3" name="Footer Placeholder 2">
            <a:extLst>
              <a:ext uri="{FF2B5EF4-FFF2-40B4-BE49-F238E27FC236}">
                <a16:creationId xmlns:a16="http://schemas.microsoft.com/office/drawing/2014/main" id="{40B0CC3E-010B-475F-B34C-B2E932E756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54318D-D383-44FC-A9FC-68859872C93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62468627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A8E7B273-0904-4017-AF88-93B42E628F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46FDD1-2B7E-44B4-BAF3-0A4F43914097}"/>
              </a:ext>
            </a:extLst>
          </p:cNvPr>
          <p:cNvSpPr>
            <a:spLocks noGrp="1"/>
          </p:cNvSpPr>
          <p:nvPr>
            <p:ph idx="1"/>
          </p:nvPr>
        </p:nvSpPr>
        <p:spPr>
          <a:xfrm>
            <a:off x="5183188" y="987425"/>
            <a:ext cx="6172200" cy="4873625"/>
          </a:xfrm>
        </p:spPr>
        <p:txBody>
          <a:bodyPr/>
          <a:lstStyle>
            <a:lvl1pPr>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868851-0E28-4CE6-8AB2-0C38A17E6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09936-6490-4D0B-8B7C-7E3F53CE9FFA}"/>
              </a:ext>
            </a:extLst>
          </p:cNvPr>
          <p:cNvSpPr>
            <a:spLocks noGrp="1"/>
          </p:cNvSpPr>
          <p:nvPr>
            <p:ph type="dt" sz="half" idx="10"/>
          </p:nvPr>
        </p:nvSpPr>
        <p:spPr/>
        <p:txBody>
          <a:bodyPr/>
          <a:lstStyle/>
          <a:p>
            <a:fld id="{91C8018D-2B04-4587-A5EB-93494964D095}" type="datetime1">
              <a:rPr lang="en-US" smtClean="0"/>
              <a:t>7/9/2024</a:t>
            </a:fld>
            <a:endParaRPr lang="en-US"/>
          </a:p>
        </p:txBody>
      </p:sp>
      <p:sp>
        <p:nvSpPr>
          <p:cNvPr id="6" name="Footer Placeholder 5">
            <a:extLst>
              <a:ext uri="{FF2B5EF4-FFF2-40B4-BE49-F238E27FC236}">
                <a16:creationId xmlns:a16="http://schemas.microsoft.com/office/drawing/2014/main" id="{4C9E251A-2764-45F8-AAAE-08E67663C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E3B20-D183-4F46-B34B-A839244D11E0}"/>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201907020"/>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44B72C26-1E59-4A8E-B297-0A00932287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DC325-59E5-4AC8-8C06-5917EDE28A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9B2A3C-4D57-4AC4-9EE9-8F6C367E1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5898D-8700-4A1E-8972-9F5DF4EF2AAC}"/>
              </a:ext>
            </a:extLst>
          </p:cNvPr>
          <p:cNvSpPr>
            <a:spLocks noGrp="1"/>
          </p:cNvSpPr>
          <p:nvPr>
            <p:ph type="dt" sz="half" idx="10"/>
          </p:nvPr>
        </p:nvSpPr>
        <p:spPr/>
        <p:txBody>
          <a:bodyPr/>
          <a:lstStyle/>
          <a:p>
            <a:fld id="{E57238BE-4722-4157-B849-20FFE93987BF}" type="datetime1">
              <a:rPr lang="en-US" smtClean="0"/>
              <a:t>7/9/2024</a:t>
            </a:fld>
            <a:endParaRPr lang="en-US"/>
          </a:p>
        </p:txBody>
      </p:sp>
      <p:sp>
        <p:nvSpPr>
          <p:cNvPr id="6" name="Footer Placeholder 5">
            <a:extLst>
              <a:ext uri="{FF2B5EF4-FFF2-40B4-BE49-F238E27FC236}">
                <a16:creationId xmlns:a16="http://schemas.microsoft.com/office/drawing/2014/main" id="{45C2C800-AB7A-4B41-9473-70A806616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0E8291-9697-42D1-BDFC-A33940A8A3E7}"/>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59642825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073BDCCF-EF18-4F30-A33B-2BD112B150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3BE563-7A60-4573-9D77-83F58F900E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2180F-F074-423E-B60C-9B4A45C5D432}"/>
              </a:ext>
            </a:extLst>
          </p:cNvPr>
          <p:cNvSpPr>
            <a:spLocks noGrp="1"/>
          </p:cNvSpPr>
          <p:nvPr>
            <p:ph type="dt" sz="half" idx="10"/>
          </p:nvPr>
        </p:nvSpPr>
        <p:spPr/>
        <p:txBody>
          <a:bodyPr/>
          <a:lstStyle/>
          <a:p>
            <a:fld id="{3CEC825E-20F0-41BF-A317-56B6266FB4C4}" type="datetime1">
              <a:rPr lang="en-US" smtClean="0"/>
              <a:t>7/9/2024</a:t>
            </a:fld>
            <a:endParaRPr lang="en-US"/>
          </a:p>
        </p:txBody>
      </p:sp>
      <p:sp>
        <p:nvSpPr>
          <p:cNvPr id="5" name="Footer Placeholder 4">
            <a:extLst>
              <a:ext uri="{FF2B5EF4-FFF2-40B4-BE49-F238E27FC236}">
                <a16:creationId xmlns:a16="http://schemas.microsoft.com/office/drawing/2014/main" id="{B90BEE83-76F4-47C9-AC4C-5EAAEC90D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75ACD-30F0-454E-9501-324EA9CDAB3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981945555"/>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62BF62F0-43CA-4267-BDED-C33BA9F1C9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966E09-A876-410E-A2A0-28F631F82F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9D99F-88A3-4A95-AAF7-BD1FDB69DF74}"/>
              </a:ext>
            </a:extLst>
          </p:cNvPr>
          <p:cNvSpPr>
            <a:spLocks noGrp="1"/>
          </p:cNvSpPr>
          <p:nvPr>
            <p:ph type="dt" sz="half" idx="10"/>
          </p:nvPr>
        </p:nvSpPr>
        <p:spPr/>
        <p:txBody>
          <a:bodyPr/>
          <a:lstStyle/>
          <a:p>
            <a:fld id="{42482023-EC03-40E2-B3A9-A2D236D1DFA0}" type="datetime1">
              <a:rPr lang="en-US" smtClean="0"/>
              <a:t>7/9/2024</a:t>
            </a:fld>
            <a:endParaRPr lang="en-US"/>
          </a:p>
        </p:txBody>
      </p:sp>
      <p:sp>
        <p:nvSpPr>
          <p:cNvPr id="5" name="Footer Placeholder 4">
            <a:extLst>
              <a:ext uri="{FF2B5EF4-FFF2-40B4-BE49-F238E27FC236}">
                <a16:creationId xmlns:a16="http://schemas.microsoft.com/office/drawing/2014/main" id="{B17F1B80-6605-4446-A12E-DD22AED4D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F99AE0-C925-4010-8ED3-EF2B6D6043F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02835203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481577D3-9640-4039-8500-B50348FAF87C}"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4078353"/>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055391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Title and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B2848D28-C524-4519-B6FD-D454316A08BF}"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C8217E34-67AF-4ACB-BEE4-B59733F7167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4078353"/>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60039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Title and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1325563"/>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0C3D013E-5516-4035-B60D-F190CCE3BD20}"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3151188"/>
            <a:ext cx="10515600" cy="3070225"/>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731926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24CED1C1-8FA5-4E9F-A81D-80ACB8E39E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FF2FDF-94BA-45B2-8488-3E332E8453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F375D9-C6E0-4C1F-BA5A-A674A57A3390}"/>
              </a:ext>
            </a:extLst>
          </p:cNvPr>
          <p:cNvSpPr>
            <a:spLocks noGrp="1"/>
          </p:cNvSpPr>
          <p:nvPr>
            <p:ph type="dt" sz="half" idx="10"/>
          </p:nvPr>
        </p:nvSpPr>
        <p:spPr/>
        <p:txBody>
          <a:bodyPr/>
          <a:lstStyle/>
          <a:p>
            <a:fld id="{73894032-9416-406F-BEBB-294A60D6D832}" type="datetime1">
              <a:rPr lang="en-US" smtClean="0"/>
              <a:t>7/9/2024</a:t>
            </a:fld>
            <a:endParaRPr lang="en-US"/>
          </a:p>
        </p:txBody>
      </p:sp>
      <p:sp>
        <p:nvSpPr>
          <p:cNvPr id="5" name="Footer Placeholder 4">
            <a:extLst>
              <a:ext uri="{FF2B5EF4-FFF2-40B4-BE49-F238E27FC236}">
                <a16:creationId xmlns:a16="http://schemas.microsoft.com/office/drawing/2014/main" id="{322092F4-59C1-48F1-AC25-0AF066661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DFF41-4F1E-41D5-895F-EA622897C787}"/>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18013317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AF5CC287-6272-4ED6-8BB6-EF014DF696C8}"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5138548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5181600" cy="435133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6172200" y="1825625"/>
            <a:ext cx="5181600" cy="435133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6BED7D8A-1E64-42FD-BCA0-13C3A296FC69}"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25655715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03C44-A47F-4B48-83E4-A87F89BDD9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2505075"/>
            <a:ext cx="5157787"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FB63E-7679-4C9B-A620-D5649EAD4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2505075"/>
            <a:ext cx="5183188"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10517516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1A4D420E-875E-4C7F-AF94-DB1799E942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83D510-9152-45F3-B0DC-88315559B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21F48-1546-486E-8F41-32690635C5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3E92C-652E-43AC-A9CC-9C02C78A6C3B}" type="datetime1">
              <a:rPr lang="en-US" smtClean="0"/>
              <a:t>7/9/2024</a:t>
            </a:fld>
            <a:endParaRPr lang="en-US"/>
          </a:p>
        </p:txBody>
      </p:sp>
      <p:sp>
        <p:nvSpPr>
          <p:cNvPr id="5" name="Footer Placeholder 4">
            <a:extLst>
              <a:ext uri="{FF2B5EF4-FFF2-40B4-BE49-F238E27FC236}">
                <a16:creationId xmlns:a16="http://schemas.microsoft.com/office/drawing/2014/main" id="{5D450766-31CC-475B-8CE2-CE30813294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E2C59D-5A8A-4951-A69C-2FC7796462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FEE83-99BB-46C6-889A-AD2C22DF1251}" type="slidenum">
              <a:rPr lang="en-US" smtClean="0"/>
              <a:t>‹#›</a:t>
            </a:fld>
            <a:endParaRPr lang="en-US"/>
          </a:p>
        </p:txBody>
      </p:sp>
      <p:sp>
        <p:nvSpPr>
          <p:cNvPr id="8" name="Rectangle 7">
            <a:extLst>
              <a:ext uri="{FF2B5EF4-FFF2-40B4-BE49-F238E27FC236}">
                <a16:creationId xmlns:a16="http://schemas.microsoft.com/office/drawing/2014/main" id="{7A06FE53-FDE0-4F78-9AA0-69E813E274B7}"/>
              </a:ext>
            </a:extLst>
          </p:cNvPr>
          <p:cNvSpPr/>
          <p:nvPr userDrawn="1"/>
        </p:nvSpPr>
        <p:spPr>
          <a:xfrm>
            <a:off x="3530600" y="6516468"/>
            <a:ext cx="5283200" cy="59055"/>
          </a:xfrm>
          <a:prstGeom prst="rect">
            <a:avLst/>
          </a:prstGeom>
          <a:solidFill>
            <a:srgbClr val="0E182D"/>
          </a:solidFill>
          <a:ln>
            <a:solidFill>
              <a:srgbClr val="0E18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739149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0" r:id="rId5"/>
    <p:sldLayoutId id="2147483651" r:id="rId6"/>
    <p:sldLayoutId id="2147483652" r:id="rId7"/>
    <p:sldLayoutId id="2147483662" r:id="rId8"/>
    <p:sldLayoutId id="2147483653" r:id="rId9"/>
    <p:sldLayoutId id="2147483675" r:id="rId10"/>
    <p:sldLayoutId id="2147483674" r:id="rId11"/>
    <p:sldLayoutId id="2147483669" r:id="rId12"/>
    <p:sldLayoutId id="2147483666" r:id="rId13"/>
    <p:sldLayoutId id="2147483676" r:id="rId14"/>
    <p:sldLayoutId id="2147483663" r:id="rId15"/>
    <p:sldLayoutId id="2147483668" r:id="rId16"/>
    <p:sldLayoutId id="2147483664" r:id="rId17"/>
    <p:sldLayoutId id="2147483665" r:id="rId18"/>
    <p:sldLayoutId id="2147483672" r:id="rId19"/>
    <p:sldLayoutId id="2147483673" r:id="rId20"/>
    <p:sldLayoutId id="2147483667" r:id="rId21"/>
    <p:sldLayoutId id="2147483671" r:id="rId22"/>
    <p:sldLayoutId id="2147483654" r:id="rId23"/>
    <p:sldLayoutId id="2147483655" r:id="rId24"/>
    <p:sldLayoutId id="2147483656" r:id="rId25"/>
    <p:sldLayoutId id="2147483657" r:id="rId26"/>
    <p:sldLayoutId id="2147483658" r:id="rId27"/>
    <p:sldLayoutId id="2147483659" r:id="rId28"/>
  </p:sldLayoutIdLst>
  <p:transition/>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8.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hyperlink" Target="http://www.militaryhops.com/" TargetMode="External" /><Relationship Id="rId3" Type="http://schemas.openxmlformats.org/officeDocument/2006/relationships/hyperlink" Target="https://www.myairforcebenefits.us.af.mil/Benefit-Library/Federal-Benefits/Permanent-Change-of-Station-(PCS)-CONUS?serv=26" TargetMode="Externa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hyperlink" Target="http://www.myairforcelife.com/ITT/" TargetMode="Externa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hyperlink" Target="https://www.airforce.com/education/technical-training" TargetMode="External" /><Relationship Id="rId3" Type="http://schemas.openxmlformats.org/officeDocument/2006/relationships/hyperlink" Target="https://www.airforce.com/education/military-training/bmt" TargetMode="External" /><Relationship Id="rId4" Type="http://schemas.openxmlformats.org/officeDocument/2006/relationships/hyperlink" Target="https://www.airuniversity.af.edu/Barnes/Airman-Leadership-School/" TargetMode="External" /><Relationship Id="rId5" Type="http://schemas.openxmlformats.org/officeDocument/2006/relationships/hyperlink" Target="https://www.airuniversity.af.edu/Barnes/NCO-Academy/" TargetMode="External" /><Relationship Id="rId6" Type="http://schemas.openxmlformats.org/officeDocument/2006/relationships/hyperlink" Target="https://www.airuniversity.af.edu/Barnes/AFSNCOA/" TargetMode="External" /><Relationship Id="rId7" Type="http://schemas.openxmlformats.org/officeDocument/2006/relationships/hyperlink" Target="https://drive.google.com/file/d/1cMBVgzSJ2N3Dfy6tHNWp0XCjrPfipx5j/view" TargetMode="Externa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9.jpeg" /><Relationship Id="rId3" Type="http://schemas.openxmlformats.org/officeDocument/2006/relationships/hyperlink" Target="https://www.airuniversity.af.edu/Barnes/CCAF/" TargetMode="External" /><Relationship Id="rId4" Type="http://schemas.openxmlformats.org/officeDocument/2006/relationships/hyperlink" Target="https://clep.collegeboard.org/earn-college-credit/military-benefits"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xml" /><Relationship Id="rId3" Type="http://schemas.openxmlformats.org/officeDocument/2006/relationships/image" Target="../media/image2.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hyperlink" Target="https://www.afpc.af.mil/benefits-and-entitlements/military-tuition-assistance-program/" TargetMode="External" /><Relationship Id="rId3" Type="http://schemas.openxmlformats.org/officeDocument/2006/relationships/hyperlink" Target="https://www.va.gov/gi-bill-comparison-tool" TargetMode="External" /><Relationship Id="rId4" Type="http://schemas.openxmlformats.org/officeDocument/2006/relationships/hyperlink" Target="https://www.airuniversity.af.edu/Barnes/Airman-Leadership-School/" TargetMode="Externa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va.gov/education/about-gi-bill-benefits/post-9-11/yellow-ribbon-program/" TargetMode="External" /><Relationship Id="rId3" Type="http://schemas.openxmlformats.org/officeDocument/2006/relationships/hyperlink" Target="https://www.getcollegecredit.com/test_takers/active-duty-veteran-military-members/" TargetMode="External" /><Relationship Id="rId4" Type="http://schemas.openxmlformats.org/officeDocument/2006/relationships/hyperlink" Target="https://www.airuniversity.af.edu/Barnes/NCO-Academy/" TargetMode="External" /><Relationship Id="rId5" Type="http://schemas.openxmlformats.org/officeDocument/2006/relationships/hyperlink" Target="https://www.airuniversity.af.edu/Barnes/AFSNCOA/" TargetMode="Externa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0.jpeg" /><Relationship Id="rId3" Type="http://schemas.openxmlformats.org/officeDocument/2006/relationships/image" Target="../media/image11.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jble.af.mil/" TargetMode="Externa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2.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3.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4.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image" Target="../media/image16.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hyperlink" Target="https://www.macrotrends.net/2526/sp-500-historical-annual-returns" TargetMode="External" /><Relationship Id="rId3" Type="http://schemas.openxmlformats.org/officeDocument/2006/relationships/image" Target="../media/image17.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image" Target="../media/image18.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9.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hyperlink" Target="https://www.macrotrends.net/2526/sp-500-historical-annual-returns" TargetMode="External" /><Relationship Id="rId3" Type="http://schemas.openxmlformats.org/officeDocument/2006/relationships/image" Target="../media/image20.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3.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image" Target="../media/image5.png" /><Relationship Id="rId3" Type="http://schemas.openxmlformats.org/officeDocument/2006/relationships/image" Target="../media/image6.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airforce.com/lifestyle/life-on-base" TargetMode="Externa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7.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1.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F047D2F-2FDC-482E-A874-8D65903C98EB}"/>
              </a:ext>
            </a:extLst>
          </p:cNvPr>
          <p:cNvSpPr>
            <a:spLocks noGrp="1"/>
          </p:cNvSpPr>
          <p:nvPr>
            <p:ph type="ctrTitle"/>
          </p:nvPr>
        </p:nvSpPr>
        <p:spPr/>
        <p:txBody>
          <a:bodyPr>
            <a:normAutofit/>
          </a:bodyPr>
          <a:lstStyle/>
          <a:p>
            <a:r>
              <a:rPr lang="en-US" sz="5400" b="1"/>
              <a:t>Benefits Report</a:t>
            </a:r>
            <a:endParaRPr lang="en-US" sz="5400" b="1">
              <a:solidFill>
                <a:srgbClr val="FF0000"/>
              </a:solidFill>
            </a:endParaRPr>
          </a:p>
        </p:txBody>
      </p:sp>
      <p:sp>
        <p:nvSpPr>
          <p:cNvPr id="3" name="Subtitle 2">
            <a:extLst>
              <a:ext uri="{FF2B5EF4-FFF2-40B4-BE49-F238E27FC236}">
                <a16:creationId xmlns:a16="http://schemas.microsoft.com/office/drawing/2014/main" id="{B9119E39-81CD-48C8-B478-7B5101D129C9}"/>
              </a:ext>
            </a:extLst>
          </p:cNvPr>
          <p:cNvSpPr>
            <a:spLocks noGrp="1"/>
          </p:cNvSpPr>
          <p:nvPr>
            <p:ph type="subTitle" idx="1"/>
          </p:nvPr>
        </p:nvSpPr>
        <p:spPr/>
        <p:txBody>
          <a:bodyPr>
            <a:normAutofit fontScale="62500" lnSpcReduction="20000"/>
          </a:bodyPr>
          <a:lstStyle/>
          <a:p>
            <a:r>
              <a:rPr lang="en-US" i="1"/>
              <a:t>Produced for Nila</a:t>
            </a:r>
          </a:p>
          <a:p>
            <a:r>
              <a:rPr lang="en-US" i="1"/>
              <a:t>For an Air Force Active enlistment.</a:t>
            </a:r>
          </a:p>
          <a:p>
            <a:endParaRPr lang="en-US" i="1"/>
          </a:p>
          <a:p>
            <a:endParaRPr lang="en-US" i="1"/>
          </a:p>
          <a:p>
            <a:r>
              <a:rPr lang="en-US" b="1"/>
              <a:t>Recruiter</a:t>
            </a:r>
            <a:r>
              <a:rPr lang="en-US"/>
              <a:t>: RabenoldC</a:t>
            </a:r>
          </a:p>
          <a:p>
            <a:r>
              <a:rPr lang="en-US" b="1"/>
              <a:t>Email</a:t>
            </a:r>
            <a:r>
              <a:rPr lang="en-US"/>
              <a:t>: christopher.rabenold@us.af.mil</a:t>
            </a:r>
          </a:p>
          <a:p>
            <a:r>
              <a:rPr lang="en-US" b="1"/>
              <a:t>Work Phone</a:t>
            </a:r>
            <a:r>
              <a:rPr lang="en-US"/>
              <a:t>: </a:t>
            </a:r>
          </a:p>
          <a:p>
            <a:r>
              <a:rPr lang="en-US" b="1"/>
              <a:t>Mobile Phone</a:t>
            </a:r>
            <a:r>
              <a:rPr lang="en-US"/>
              <a:t>: </a:t>
            </a:r>
          </a:p>
        </p:txBody>
      </p:sp>
    </p:spTree>
    <p:extLst>
      <p:ext uri="{BB962C8B-B14F-4D97-AF65-F5344CB8AC3E}">
        <p14:creationId xmlns:p14="http://schemas.microsoft.com/office/powerpoint/2010/main" val="896145033"/>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012AC53-B331-481B-95DF-4C0FEC250D24}"/>
              </a:ext>
            </a:extLst>
          </p:cNvPr>
          <p:cNvSpPr>
            <a:spLocks noGrp="1"/>
          </p:cNvSpPr>
          <p:nvPr>
            <p:ph type="title"/>
          </p:nvPr>
        </p:nvSpPr>
        <p:spPr/>
        <p:txBody>
          <a:bodyPr>
            <a:normAutofit fontScale="90000"/>
          </a:bodyPr>
          <a:lstStyle/>
          <a:p>
            <a:r>
              <a:rPr lang="en-US" b="1"/>
              <a:t>Advancement:</a:t>
            </a:r>
            <a:r>
              <a:rPr lang="en-US"/>
              <a:t> Commissioning Programs</a:t>
            </a:r>
          </a:p>
        </p:txBody>
      </p:sp>
      <p:sp>
        <p:nvSpPr>
          <p:cNvPr id="3" name="Text Placeholder 2">
            <a:extLst>
              <a:ext uri="{FF2B5EF4-FFF2-40B4-BE49-F238E27FC236}">
                <a16:creationId xmlns:a16="http://schemas.microsoft.com/office/drawing/2014/main" id="{5449BCDF-08C4-4A0E-901B-F97B94D6621C}"/>
              </a:ext>
            </a:extLst>
          </p:cNvPr>
          <p:cNvSpPr>
            <a:spLocks noGrp="1"/>
          </p:cNvSpPr>
          <p:nvPr>
            <p:ph type="body" idx="13"/>
          </p:nvPr>
        </p:nvSpPr>
        <p:spPr/>
        <p:txBody>
          <a:bodyPr>
            <a:normAutofit fontScale="62500" lnSpcReduction="20000"/>
          </a:bodyPr>
          <a:lstStyle/>
          <a:p>
            <a:r>
              <a:rPr lang="en-US"/>
              <a:t>The Nurse Enlisted Commissioning Program (NECP)</a:t>
            </a:r>
          </a:p>
        </p:txBody>
      </p:sp>
      <p:sp>
        <p:nvSpPr>
          <p:cNvPr id="4" name="Content Placeholder 3">
            <a:extLst>
              <a:ext uri="{FF2B5EF4-FFF2-40B4-BE49-F238E27FC236}">
                <a16:creationId xmlns:a16="http://schemas.microsoft.com/office/drawing/2014/main" id="{3CB53033-83DD-4865-82DC-9CABC6F65A6B}"/>
              </a:ext>
            </a:extLst>
          </p:cNvPr>
          <p:cNvSpPr>
            <a:spLocks noGrp="1"/>
          </p:cNvSpPr>
          <p:nvPr>
            <p:ph sz="half" idx="14"/>
          </p:nvPr>
        </p:nvSpPr>
        <p:spPr>
          <a:xfrm>
            <a:off x="6105519" y="2714699"/>
            <a:ext cx="4830705" cy="1591460"/>
          </a:xfrm>
        </p:spPr>
        <p:txBody>
          <a:bodyPr>
            <a:normAutofit/>
          </a:bodyPr>
          <a:lstStyle/>
          <a:p>
            <a:pPr marL="0" indent="0">
              <a:buNone/>
            </a:pPr>
            <a:r>
              <a:rPr lang="en-US" sz="1200"/>
              <a:t>People selected for NECP receive a tuition and fees scholarship for up to $15,000 per year as well as a textbook allowance of $600 per year. Those selected may participate for up to three years, depending on their degree programs and previous academics.</a:t>
            </a:r>
          </a:p>
        </p:txBody>
      </p:sp>
      <p:sp>
        <p:nvSpPr>
          <p:cNvPr id="5" name="Text Placeholder 4">
            <a:extLst>
              <a:ext uri="{FF2B5EF4-FFF2-40B4-BE49-F238E27FC236}">
                <a16:creationId xmlns:a16="http://schemas.microsoft.com/office/drawing/2014/main" id="{AC92E608-5C27-4F43-A78F-E948654B0F77}"/>
              </a:ext>
            </a:extLst>
          </p:cNvPr>
          <p:cNvSpPr>
            <a:spLocks noGrp="1"/>
          </p:cNvSpPr>
          <p:nvPr>
            <p:ph type="body" idx="17"/>
          </p:nvPr>
        </p:nvSpPr>
        <p:spPr/>
        <p:txBody>
          <a:bodyPr>
            <a:normAutofit fontScale="62500" lnSpcReduction="20000"/>
          </a:bodyPr>
          <a:lstStyle/>
          <a:p>
            <a:r>
              <a:rPr lang="en-US"/>
              <a:t>Leaders Encouraging Airmen Development (LEAD)</a:t>
            </a:r>
          </a:p>
        </p:txBody>
      </p:sp>
      <p:sp>
        <p:nvSpPr>
          <p:cNvPr id="6" name="Content Placeholder 5">
            <a:extLst>
              <a:ext uri="{FF2B5EF4-FFF2-40B4-BE49-F238E27FC236}">
                <a16:creationId xmlns:a16="http://schemas.microsoft.com/office/drawing/2014/main" id="{9C188974-1950-4D79-B809-05A58512D42E}"/>
              </a:ext>
            </a:extLst>
          </p:cNvPr>
          <p:cNvSpPr>
            <a:spLocks noGrp="1"/>
          </p:cNvSpPr>
          <p:nvPr>
            <p:ph sz="half" idx="18"/>
          </p:nvPr>
        </p:nvSpPr>
        <p:spPr>
          <a:xfrm>
            <a:off x="842952" y="2714701"/>
            <a:ext cx="4643448" cy="1591460"/>
          </a:xfrm>
        </p:spPr>
        <p:txBody>
          <a:bodyPr>
            <a:normAutofit/>
          </a:bodyPr>
          <a:lstStyle/>
          <a:p>
            <a:pPr marL="0" indent="0">
              <a:buNone/>
            </a:pPr>
            <a:r>
              <a:rPr lang="en-US" sz="1200"/>
              <a:t>This program delegates authority to unit and wing commanders to nominate highly qualified Airmen to attend the Air Force Academy.</a:t>
            </a:r>
          </a:p>
        </p:txBody>
      </p:sp>
      <p:sp>
        <p:nvSpPr>
          <p:cNvPr id="7" name="Text Placeholder 6">
            <a:extLst>
              <a:ext uri="{FF2B5EF4-FFF2-40B4-BE49-F238E27FC236}">
                <a16:creationId xmlns:a16="http://schemas.microsoft.com/office/drawing/2014/main" id="{C03DEB1F-FE75-44D8-9677-156CE7F3D47E}"/>
              </a:ext>
            </a:extLst>
          </p:cNvPr>
          <p:cNvSpPr>
            <a:spLocks noGrp="1"/>
          </p:cNvSpPr>
          <p:nvPr>
            <p:ph type="body" idx="19"/>
          </p:nvPr>
        </p:nvSpPr>
        <p:spPr/>
        <p:txBody>
          <a:bodyPr>
            <a:noAutofit/>
          </a:bodyPr>
          <a:lstStyle/>
          <a:p>
            <a:pPr>
              <a:lnSpc>
                <a:spcPct val="100000"/>
              </a:lnSpc>
            </a:pPr>
            <a:r>
              <a:rPr lang="en-US" sz="1400"/>
              <a:t>Professional Officer Course-Early Release Program (POC-ERP)</a:t>
            </a:r>
            <a:endParaRPr lang="en-US"/>
          </a:p>
        </p:txBody>
      </p:sp>
      <p:sp>
        <p:nvSpPr>
          <p:cNvPr id="8" name="Content Placeholder 7">
            <a:extLst>
              <a:ext uri="{FF2B5EF4-FFF2-40B4-BE49-F238E27FC236}">
                <a16:creationId xmlns:a16="http://schemas.microsoft.com/office/drawing/2014/main" id="{C920C981-08DF-410D-92BB-EFA526C8A959}"/>
              </a:ext>
            </a:extLst>
          </p:cNvPr>
          <p:cNvSpPr>
            <a:spLocks noGrp="1"/>
          </p:cNvSpPr>
          <p:nvPr>
            <p:ph sz="half" idx="20"/>
          </p:nvPr>
        </p:nvSpPr>
        <p:spPr>
          <a:xfrm>
            <a:off x="6096895" y="4668666"/>
            <a:ext cx="4839329" cy="1591460"/>
          </a:xfrm>
        </p:spPr>
        <p:txBody>
          <a:bodyPr>
            <a:normAutofit/>
          </a:bodyPr>
          <a:lstStyle/>
          <a:p>
            <a:pPr marL="0" indent="0">
              <a:buNone/>
            </a:pPr>
            <a:r>
              <a:rPr lang="en-US" sz="1200"/>
              <a:t>This program is open to students in all majors who are within two years of completing all bachelor's degree and commissioning requirements.</a:t>
            </a:r>
          </a:p>
        </p:txBody>
      </p:sp>
      <p:sp>
        <p:nvSpPr>
          <p:cNvPr id="9" name="Text Placeholder 8">
            <a:extLst>
              <a:ext uri="{FF2B5EF4-FFF2-40B4-BE49-F238E27FC236}">
                <a16:creationId xmlns:a16="http://schemas.microsoft.com/office/drawing/2014/main" id="{690C5C52-183F-466F-A60E-BDB189EAC4A6}"/>
              </a:ext>
            </a:extLst>
          </p:cNvPr>
          <p:cNvSpPr>
            <a:spLocks noGrp="1"/>
          </p:cNvSpPr>
          <p:nvPr>
            <p:ph type="body" idx="23"/>
          </p:nvPr>
        </p:nvSpPr>
        <p:spPr>
          <a:xfrm>
            <a:off x="843400" y="4312826"/>
            <a:ext cx="5189548" cy="442480"/>
          </a:xfrm>
        </p:spPr>
        <p:txBody>
          <a:bodyPr>
            <a:noAutofit/>
          </a:bodyPr>
          <a:lstStyle/>
          <a:p>
            <a:pPr>
              <a:lnSpc>
                <a:spcPct val="100000"/>
              </a:lnSpc>
            </a:pPr>
            <a:r>
              <a:rPr lang="en-US" sz="1400"/>
              <a:t>The Airman Scholarship and Commissioning Program (ASCP)</a:t>
            </a:r>
            <a:endParaRPr lang="en-US" sz="1400">
              <a:ea typeface="Open Sans"/>
              <a:cs typeface="Open Sans"/>
            </a:endParaRPr>
          </a:p>
        </p:txBody>
      </p:sp>
      <p:sp>
        <p:nvSpPr>
          <p:cNvPr id="10" name="Content Placeholder 9">
            <a:extLst>
              <a:ext uri="{FF2B5EF4-FFF2-40B4-BE49-F238E27FC236}">
                <a16:creationId xmlns:a16="http://schemas.microsoft.com/office/drawing/2014/main" id="{58EF5C69-25F0-49EB-9812-4E318EA46051}"/>
              </a:ext>
            </a:extLst>
          </p:cNvPr>
          <p:cNvSpPr>
            <a:spLocks noGrp="1"/>
          </p:cNvSpPr>
          <p:nvPr>
            <p:ph sz="half" idx="24"/>
          </p:nvPr>
        </p:nvSpPr>
        <p:spPr>
          <a:xfrm>
            <a:off x="852471" y="4668668"/>
            <a:ext cx="4633929" cy="1591460"/>
          </a:xfrm>
        </p:spPr>
        <p:txBody>
          <a:bodyPr>
            <a:normAutofit/>
          </a:bodyPr>
          <a:lstStyle/>
          <a:p>
            <a:pPr marL="0" indent="0">
              <a:buNone/>
            </a:pPr>
            <a:r>
              <a:rPr lang="en-US" sz="1200"/>
              <a:t>This program offers Airmen the opportunity to earn a commission while completing their bachelor's degree in a variety of fields, including technical, nontechnical, nursing, pre-health and foreign language areas.</a:t>
            </a:r>
          </a:p>
        </p:txBody>
      </p:sp>
      <p:sp>
        <p:nvSpPr>
          <p:cNvPr id="11" name="Content Placeholder 10">
            <a:extLst>
              <a:ext uri="{FF2B5EF4-FFF2-40B4-BE49-F238E27FC236}">
                <a16:creationId xmlns:a16="http://schemas.microsoft.com/office/drawing/2014/main" id="{45639A8B-CB87-46BA-A8A7-5946D0E8D346}"/>
              </a:ext>
            </a:extLst>
          </p:cNvPr>
          <p:cNvSpPr>
            <a:spLocks noGrp="1"/>
          </p:cNvSpPr>
          <p:nvPr>
            <p:ph sz="half" idx="25"/>
          </p:nvPr>
        </p:nvSpPr>
        <p:spPr>
          <a:xfrm>
            <a:off x="847708" y="1265194"/>
            <a:ext cx="10088516" cy="948354"/>
          </a:xfrm>
        </p:spPr>
        <p:txBody>
          <a:bodyPr vert="horz" lIns="91440" tIns="45720" rIns="91440" bIns="45720" rtlCol="0" anchor="t">
            <a:noAutofit/>
          </a:bodyPr>
          <a:lstStyle/>
          <a:p>
            <a:pPr marL="0" indent="0">
              <a:buNone/>
            </a:pPr>
            <a:r>
              <a:rPr lang="en-US" sz="1200"/>
              <a:t>If you enlist in the Air Force, you may work toward becoming an Air Force Officer at a later point in your career. But if you aspire to be an officer, we suggest you examine the officer path carefully to decide whether you can meet requirements before joining. For example, if you are already in or aspire to attend college, the Air Force can help you with continuing education opportunities and financial assistance. If you enlist, the Air Force offers many opportunities for growth throughout your career.</a:t>
            </a:r>
          </a:p>
        </p:txBody>
      </p:sp>
      <p:sp>
        <p:nvSpPr>
          <p:cNvPr id="12" name="Date Placeholder 11">
            <a:extLst>
              <a:ext uri="{FF2B5EF4-FFF2-40B4-BE49-F238E27FC236}">
                <a16:creationId xmlns:a16="http://schemas.microsoft.com/office/drawing/2014/main" id="{1C8ABC33-E051-46E1-8E11-974AEE71BE52}"/>
              </a:ext>
            </a:extLst>
          </p:cNvPr>
          <p:cNvSpPr>
            <a:spLocks noGrp="1"/>
          </p:cNvSpPr>
          <p:nvPr>
            <p:ph type="dt" sz="half" idx="10"/>
          </p:nvPr>
        </p:nvSpPr>
        <p:spPr/>
        <p:txBody>
          <a:bodyPr/>
          <a:lstStyle/>
          <a:p>
            <a:fld id="{16365DF4-191D-42E9-88C1-D207E4AF3E13}" type="datetime1">
              <a:rPr lang="en-US" smtClean="0"/>
              <a:t>5/24/2026</a:t>
            </a:fld>
            <a:endParaRPr lang="en-US"/>
          </a:p>
        </p:txBody>
      </p:sp>
      <p:sp>
        <p:nvSpPr>
          <p:cNvPr id="14" name="Slide Number Placeholder 13">
            <a:extLst>
              <a:ext uri="{FF2B5EF4-FFF2-40B4-BE49-F238E27FC236}">
                <a16:creationId xmlns:a16="http://schemas.microsoft.com/office/drawing/2014/main" id="{393BF8D7-9BA8-485F-8596-7BA0C9E04E2B}"/>
              </a:ext>
            </a:extLst>
          </p:cNvPr>
          <p:cNvSpPr>
            <a:spLocks noGrp="1"/>
          </p:cNvSpPr>
          <p:nvPr>
            <p:ph type="sldNum" sz="quarter" idx="12"/>
          </p:nvPr>
        </p:nvSpPr>
        <p:spPr/>
        <p:txBody>
          <a:bodyPr/>
          <a:lstStyle/>
          <a:p>
            <a:fld id="{D8FFEE83-99BB-46C6-889A-AD2C22DF1251}" type="slidenum">
              <a:rPr lang="en-US" smtClean="0"/>
              <a:t>10</a:t>
            </a:fld>
            <a:endParaRPr lang="en-US"/>
          </a:p>
        </p:txBody>
      </p:sp>
    </p:spTree>
    <p:extLst>
      <p:ext uri="{BB962C8B-B14F-4D97-AF65-F5344CB8AC3E}">
        <p14:creationId xmlns:p14="http://schemas.microsoft.com/office/powerpoint/2010/main" val="990205732"/>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BBDE5DC-2201-4C9D-B1DB-293901482F14}"/>
              </a:ext>
            </a:extLst>
          </p:cNvPr>
          <p:cNvSpPr>
            <a:spLocks noGrp="1"/>
          </p:cNvSpPr>
          <p:nvPr>
            <p:ph type="title"/>
          </p:nvPr>
        </p:nvSpPr>
        <p:spPr/>
        <p:txBody>
          <a:bodyPr/>
          <a:lstStyle/>
          <a:p>
            <a:r>
              <a:rPr lang="en-US" b="1"/>
              <a:t>Advancement:</a:t>
            </a:r>
            <a:r>
              <a:rPr lang="en-US"/>
              <a:t> </a:t>
            </a:r>
            <a:r>
              <a:rPr lang="en-US" sz="2400"/>
              <a:t>Pay Grade to Civilian Job Level Comparison</a:t>
            </a:r>
            <a:endParaRPr lang="en-US" sz="2400">
              <a:ea typeface="Open Sans"/>
              <a:cs typeface="Open Sans"/>
            </a:endParaRPr>
          </a:p>
        </p:txBody>
      </p:sp>
      <p:sp>
        <p:nvSpPr>
          <p:cNvPr id="3" name="Content Placeholder 2">
            <a:extLst>
              <a:ext uri="{FF2B5EF4-FFF2-40B4-BE49-F238E27FC236}">
                <a16:creationId xmlns:a16="http://schemas.microsoft.com/office/drawing/2014/main" id="{77A583DC-6947-4C45-A371-933126FDAAFE}"/>
              </a:ext>
            </a:extLst>
          </p:cNvPr>
          <p:cNvSpPr>
            <a:spLocks noGrp="1"/>
          </p:cNvSpPr>
          <p:nvPr>
            <p:ph sz="half" idx="1"/>
          </p:nvPr>
        </p:nvSpPr>
        <p:spPr/>
        <p:txBody>
          <a:bodyPr>
            <a:normAutofit/>
          </a:bodyPr>
          <a:lstStyle/>
          <a:p>
            <a:pPr marL="0" indent="0">
              <a:buNone/>
            </a:pPr>
            <a:r>
              <a:rPr lang="en-US" sz="1200"/>
              <a:t>This section explains how your military pay grade translates to civilian job levels. Many successful civilian employers focus more on hiring by pay grade than by military occupation. The shaded boxes denote the best comparison between your military pay grade and potential civilian job levels.</a:t>
            </a:r>
          </a:p>
        </p:txBody>
      </p:sp>
      <p:pic>
        <p:nvPicPr>
          <p:cNvPr id="6" name="Content Placeholder 5" descr="Chart, bar chart&#10;&#10;Description automatically generated">
            <a:extLst>
              <a:ext uri="{FF2B5EF4-FFF2-40B4-BE49-F238E27FC236}">
                <a16:creationId xmlns:a16="http://schemas.microsoft.com/office/drawing/2014/main" id="{D48FE80E-7391-4DE9-A46E-DF2C25A334B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90471" y="1821576"/>
            <a:ext cx="7772400" cy="3470435"/>
          </a:xfrm>
        </p:spPr>
      </p:pic>
      <p:sp>
        <p:nvSpPr>
          <p:cNvPr id="7" name="Date Placeholder 6">
            <a:extLst>
              <a:ext uri="{FF2B5EF4-FFF2-40B4-BE49-F238E27FC236}">
                <a16:creationId xmlns:a16="http://schemas.microsoft.com/office/drawing/2014/main" id="{3D316E49-8522-4EF4-9E9A-2E2C7C4334A8}"/>
              </a:ext>
            </a:extLst>
          </p:cNvPr>
          <p:cNvSpPr>
            <a:spLocks noGrp="1"/>
          </p:cNvSpPr>
          <p:nvPr>
            <p:ph type="dt" sz="half" idx="10"/>
          </p:nvPr>
        </p:nvSpPr>
        <p:spPr/>
        <p:txBody>
          <a:bodyPr/>
          <a:lstStyle/>
          <a:p>
            <a:fld id="{B3BF88B3-FAA7-469C-85FC-ABC8A698D3F4}" type="datetime1">
              <a:rPr lang="en-US" smtClean="0"/>
              <a:t>5/24/2026</a:t>
            </a:fld>
            <a:endParaRPr lang="en-US"/>
          </a:p>
        </p:txBody>
      </p:sp>
      <p:sp>
        <p:nvSpPr>
          <p:cNvPr id="9" name="Slide Number Placeholder 8">
            <a:extLst>
              <a:ext uri="{FF2B5EF4-FFF2-40B4-BE49-F238E27FC236}">
                <a16:creationId xmlns:a16="http://schemas.microsoft.com/office/drawing/2014/main" id="{C42E5084-A877-4077-A128-DB63505EEA02}"/>
              </a:ext>
            </a:extLst>
          </p:cNvPr>
          <p:cNvSpPr>
            <a:spLocks noGrp="1"/>
          </p:cNvSpPr>
          <p:nvPr>
            <p:ph type="sldNum" sz="quarter" idx="12"/>
          </p:nvPr>
        </p:nvSpPr>
        <p:spPr/>
        <p:txBody>
          <a:bodyPr/>
          <a:lstStyle/>
          <a:p>
            <a:fld id="{D8FFEE83-99BB-46C6-889A-AD2C22DF1251}" type="slidenum">
              <a:rPr lang="en-US" smtClean="0"/>
              <a:t>11</a:t>
            </a:fld>
            <a:endParaRPr lang="en-US"/>
          </a:p>
        </p:txBody>
      </p:sp>
    </p:spTree>
    <p:extLst>
      <p:ext uri="{BB962C8B-B14F-4D97-AF65-F5344CB8AC3E}">
        <p14:creationId xmlns:p14="http://schemas.microsoft.com/office/powerpoint/2010/main" val="4258959960"/>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872F474-F61E-4CE9-8558-879EACA33760}"/>
              </a:ext>
            </a:extLst>
          </p:cNvPr>
          <p:cNvSpPr>
            <a:spLocks noGrp="1"/>
          </p:cNvSpPr>
          <p:nvPr>
            <p:ph type="title"/>
          </p:nvPr>
        </p:nvSpPr>
        <p:spPr/>
        <p:txBody>
          <a:bodyPr/>
          <a:lstStyle/>
          <a:p>
            <a:r>
              <a:rPr lang="en-US" b="1"/>
              <a:t>Travel:</a:t>
            </a:r>
            <a:r>
              <a:rPr lang="en-US"/>
              <a:t> Current Air Force Programs</a:t>
            </a:r>
          </a:p>
        </p:txBody>
      </p:sp>
      <p:sp>
        <p:nvSpPr>
          <p:cNvPr id="3" name="Text Placeholder 2">
            <a:extLst>
              <a:ext uri="{FF2B5EF4-FFF2-40B4-BE49-F238E27FC236}">
                <a16:creationId xmlns:a16="http://schemas.microsoft.com/office/drawing/2014/main" id="{71B693C7-D55D-4956-B552-8A0FDD344E84}"/>
              </a:ext>
            </a:extLst>
          </p:cNvPr>
          <p:cNvSpPr>
            <a:spLocks noGrp="1"/>
          </p:cNvSpPr>
          <p:nvPr>
            <p:ph type="body" idx="13"/>
          </p:nvPr>
        </p:nvSpPr>
        <p:spPr>
          <a:xfrm>
            <a:off x="4367218" y="2122240"/>
            <a:ext cx="3467111" cy="823912"/>
          </a:xfrm>
        </p:spPr>
        <p:txBody>
          <a:bodyPr anchor="t"/>
          <a:lstStyle/>
          <a:p>
            <a:pPr algn="ctr"/>
            <a:r>
              <a:rPr lang="en-US"/>
              <a:t>Temporary Duty</a:t>
            </a:r>
          </a:p>
        </p:txBody>
      </p:sp>
      <p:sp>
        <p:nvSpPr>
          <p:cNvPr id="4" name="Content Placeholder 3">
            <a:extLst>
              <a:ext uri="{FF2B5EF4-FFF2-40B4-BE49-F238E27FC236}">
                <a16:creationId xmlns:a16="http://schemas.microsoft.com/office/drawing/2014/main" id="{C2D51A02-EBA3-4B88-900F-22AD56214E58}"/>
              </a:ext>
            </a:extLst>
          </p:cNvPr>
          <p:cNvSpPr>
            <a:spLocks noGrp="1"/>
          </p:cNvSpPr>
          <p:nvPr>
            <p:ph sz="half" idx="14"/>
          </p:nvPr>
        </p:nvSpPr>
        <p:spPr>
          <a:xfrm>
            <a:off x="4367218" y="3036866"/>
            <a:ext cx="3467111" cy="3684588"/>
          </a:xfrm>
        </p:spPr>
        <p:txBody>
          <a:bodyPr vert="horz" lIns="91440" tIns="45720" rIns="91440" bIns="45720" rtlCol="0" anchor="t">
            <a:normAutofit/>
          </a:bodyPr>
          <a:lstStyle/>
          <a:p>
            <a:pPr marL="0" indent="0">
              <a:buNone/>
            </a:pPr>
            <a:r>
              <a:rPr lang="en-US" sz="1200"/>
              <a:t>A "TDY" is a temporary assignment, usually intended to attend a school, conference, temporarily help an undermanned unit, or participate in an exercise. TDY at any one location is limited to no more than 180 days.</a:t>
            </a:r>
          </a:p>
          <a:p>
            <a:pPr marL="0" indent="0">
              <a:buNone/>
            </a:pPr>
            <a:r>
              <a:rPr lang="en-US" sz="1200"/>
              <a:t>When on TDY, the Air Force pays for costs incurred at a per diem rate.</a:t>
            </a:r>
          </a:p>
          <a:p>
            <a:pPr marL="0" indent="0">
              <a:buNone/>
            </a:pPr>
            <a:r>
              <a:rPr lang="en-US" sz="1200"/>
              <a:t>When the mission of the TDY is complete, the Airman returns to his/her permanent duty assignment.</a:t>
            </a:r>
          </a:p>
        </p:txBody>
      </p:sp>
      <p:sp>
        <p:nvSpPr>
          <p:cNvPr id="5" name="Text Placeholder 4">
            <a:extLst>
              <a:ext uri="{FF2B5EF4-FFF2-40B4-BE49-F238E27FC236}">
                <a16:creationId xmlns:a16="http://schemas.microsoft.com/office/drawing/2014/main" id="{6FEED951-3E4C-4031-A0E0-D85DF4CC61D8}"/>
              </a:ext>
            </a:extLst>
          </p:cNvPr>
          <p:cNvSpPr>
            <a:spLocks noGrp="1"/>
          </p:cNvSpPr>
          <p:nvPr>
            <p:ph type="body" idx="15"/>
          </p:nvPr>
        </p:nvSpPr>
        <p:spPr>
          <a:xfrm>
            <a:off x="7886725" y="2122240"/>
            <a:ext cx="3467110" cy="823912"/>
          </a:xfrm>
        </p:spPr>
        <p:txBody>
          <a:bodyPr anchor="t"/>
          <a:lstStyle/>
          <a:p>
            <a:pPr algn="ctr"/>
            <a:r>
              <a:rPr lang="en-US"/>
              <a:t>Help Our People Save (HOPS)</a:t>
            </a:r>
          </a:p>
        </p:txBody>
      </p:sp>
      <p:sp>
        <p:nvSpPr>
          <p:cNvPr id="6" name="Content Placeholder 5">
            <a:extLst>
              <a:ext uri="{FF2B5EF4-FFF2-40B4-BE49-F238E27FC236}">
                <a16:creationId xmlns:a16="http://schemas.microsoft.com/office/drawing/2014/main" id="{824F34A7-6B52-44E5-9397-BC525BC7AF41}"/>
              </a:ext>
            </a:extLst>
          </p:cNvPr>
          <p:cNvSpPr>
            <a:spLocks noGrp="1"/>
          </p:cNvSpPr>
          <p:nvPr>
            <p:ph sz="half" idx="16"/>
          </p:nvPr>
        </p:nvSpPr>
        <p:spPr>
          <a:xfrm>
            <a:off x="7977439" y="3036866"/>
            <a:ext cx="3467110" cy="3684588"/>
          </a:xfrm>
        </p:spPr>
        <p:txBody>
          <a:bodyPr vert="horz" lIns="91440" tIns="45720" rIns="91440" bIns="45720" rtlCol="0" anchor="t">
            <a:normAutofit/>
          </a:bodyPr>
          <a:lstStyle/>
          <a:p>
            <a:pPr marL="0" indent="0">
              <a:buNone/>
            </a:pPr>
            <a:r>
              <a:rPr lang="en-US" sz="1200"/>
              <a:t>Air Force members can enjoy “space-a”, or space available travel. These flights are also called “hops” and allow the service member and dependents to travel anywhere a military flight is going on a space available basis for free or for a very small fee (such as $15). </a:t>
            </a:r>
            <a:r>
              <a:rPr lang="en-US" sz="1200">
                <a:hlinkClick r:id="rId2"/>
              </a:rPr>
              <a:t>Visit site. </a:t>
            </a:r>
            <a:endParaRPr lang="en-US" sz="1200"/>
          </a:p>
        </p:txBody>
      </p:sp>
      <p:sp>
        <p:nvSpPr>
          <p:cNvPr id="7" name="Text Placeholder 6">
            <a:extLst>
              <a:ext uri="{FF2B5EF4-FFF2-40B4-BE49-F238E27FC236}">
                <a16:creationId xmlns:a16="http://schemas.microsoft.com/office/drawing/2014/main" id="{0091E0FE-92B0-448A-9662-8AC46C11F5FC}"/>
              </a:ext>
            </a:extLst>
          </p:cNvPr>
          <p:cNvSpPr>
            <a:spLocks noGrp="1"/>
          </p:cNvSpPr>
          <p:nvPr>
            <p:ph type="body" idx="17"/>
          </p:nvPr>
        </p:nvSpPr>
        <p:spPr>
          <a:xfrm>
            <a:off x="842952" y="2122242"/>
            <a:ext cx="3467111" cy="823912"/>
          </a:xfrm>
        </p:spPr>
        <p:txBody>
          <a:bodyPr anchor="t"/>
          <a:lstStyle/>
          <a:p>
            <a:pPr algn="ctr"/>
            <a:r>
              <a:rPr lang="en-US"/>
              <a:t>Permanent Duty Station</a:t>
            </a:r>
          </a:p>
        </p:txBody>
      </p:sp>
      <p:sp>
        <p:nvSpPr>
          <p:cNvPr id="8" name="Content Placeholder 7">
            <a:extLst>
              <a:ext uri="{FF2B5EF4-FFF2-40B4-BE49-F238E27FC236}">
                <a16:creationId xmlns:a16="http://schemas.microsoft.com/office/drawing/2014/main" id="{5137168B-C772-4D63-991B-8373A00168A8}"/>
              </a:ext>
            </a:extLst>
          </p:cNvPr>
          <p:cNvSpPr>
            <a:spLocks noGrp="1"/>
          </p:cNvSpPr>
          <p:nvPr>
            <p:ph sz="half" idx="18"/>
          </p:nvPr>
        </p:nvSpPr>
        <p:spPr>
          <a:xfrm>
            <a:off x="770381" y="3000583"/>
            <a:ext cx="3467111" cy="3684588"/>
          </a:xfrm>
        </p:spPr>
        <p:txBody>
          <a:bodyPr vert="horz" lIns="91440" tIns="45720" rIns="91440" bIns="45720" rtlCol="0" anchor="t">
            <a:normAutofit/>
          </a:bodyPr>
          <a:lstStyle/>
          <a:p>
            <a:pPr marL="0" indent="0">
              <a:buNone/>
            </a:pPr>
            <a:r>
              <a:rPr lang="en-US" sz="1200"/>
              <a:t>After military and technical  training for enlisted Airmen, you’ll be assigned to the base location that can best utilize your skills. Active duty Airmen who make a Permanent Change of Station "PCS" are entitled to receive permanent change of station services and allowances to help manage the move. PCS opportunities will depend on AFSC and position availability.</a:t>
            </a:r>
          </a:p>
          <a:p>
            <a:pPr marL="0" indent="0">
              <a:buNone/>
            </a:pPr>
            <a:r>
              <a:rPr lang="en-US" sz="1200"/>
              <a:t>With position availability in mind, your preferred locations are considered. Whenever possible, we try to match an Air Force need with your assignment preferences. In addition, your pay is adjusted to include cost of living allowance based on your new location. </a:t>
            </a:r>
            <a:r>
              <a:rPr lang="en-US" sz="1200">
                <a:hlinkClick r:id="rId3"/>
              </a:rPr>
              <a:t>Learn more. </a:t>
            </a:r>
            <a:endParaRPr lang="en-US" sz="1200"/>
          </a:p>
        </p:txBody>
      </p:sp>
      <p:sp>
        <p:nvSpPr>
          <p:cNvPr id="9" name="Date Placeholder 8">
            <a:extLst>
              <a:ext uri="{FF2B5EF4-FFF2-40B4-BE49-F238E27FC236}">
                <a16:creationId xmlns:a16="http://schemas.microsoft.com/office/drawing/2014/main" id="{8927A595-32EE-4ACD-B6ED-1CBE69389D7E}"/>
              </a:ext>
            </a:extLst>
          </p:cNvPr>
          <p:cNvSpPr>
            <a:spLocks noGrp="1"/>
          </p:cNvSpPr>
          <p:nvPr>
            <p:ph type="dt" sz="half" idx="10"/>
          </p:nvPr>
        </p:nvSpPr>
        <p:spPr/>
        <p:txBody>
          <a:bodyPr/>
          <a:lstStyle/>
          <a:p>
            <a:fld id="{E4F04612-B901-4C69-A5A4-156068ABB97A}" type="datetime1">
              <a:rPr lang="en-US" smtClean="0"/>
              <a:t>5/24/2026</a:t>
            </a:fld>
            <a:endParaRPr lang="en-US"/>
          </a:p>
        </p:txBody>
      </p:sp>
      <p:sp>
        <p:nvSpPr>
          <p:cNvPr id="11" name="Slide Number Placeholder 10">
            <a:extLst>
              <a:ext uri="{FF2B5EF4-FFF2-40B4-BE49-F238E27FC236}">
                <a16:creationId xmlns:a16="http://schemas.microsoft.com/office/drawing/2014/main" id="{AC1EE18C-75AF-4267-A9DA-E2B4E41EC33B}"/>
              </a:ext>
            </a:extLst>
          </p:cNvPr>
          <p:cNvSpPr>
            <a:spLocks noGrp="1"/>
          </p:cNvSpPr>
          <p:nvPr>
            <p:ph type="sldNum" sz="quarter" idx="12"/>
          </p:nvPr>
        </p:nvSpPr>
        <p:spPr/>
        <p:txBody>
          <a:bodyPr/>
          <a:lstStyle/>
          <a:p>
            <a:fld id="{D8FFEE83-99BB-46C6-889A-AD2C22DF1251}" type="slidenum">
              <a:rPr lang="en-US" smtClean="0"/>
              <a:t>12</a:t>
            </a:fld>
            <a:endParaRPr lang="en-US"/>
          </a:p>
        </p:txBody>
      </p:sp>
      <p:sp>
        <p:nvSpPr>
          <p:cNvPr id="10" name="TextBox 9">
            <a:extLst>
              <a:ext uri="{FF2B5EF4-FFF2-40B4-BE49-F238E27FC236}">
                <a16:creationId xmlns:a16="http://schemas.microsoft.com/office/drawing/2014/main" id="{85930314-38A2-4721-A915-46A3E77F104D}"/>
              </a:ext>
            </a:extLst>
          </p:cNvPr>
          <p:cNvSpPr txBox="1"/>
          <p:nvPr/>
        </p:nvSpPr>
        <p:spPr>
          <a:xfrm>
            <a:off x="841829" y="1531256"/>
            <a:ext cx="1068069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With bases spanning three continents, there's a need for Airmen all over the world. Find out where your career could take you.</a:t>
            </a:r>
          </a:p>
        </p:txBody>
      </p:sp>
    </p:spTree>
    <p:extLst>
      <p:ext uri="{BB962C8B-B14F-4D97-AF65-F5344CB8AC3E}">
        <p14:creationId xmlns:p14="http://schemas.microsoft.com/office/powerpoint/2010/main" val="3796664707"/>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77A2426-A646-4162-9BB8-65676E539F75}"/>
              </a:ext>
            </a:extLst>
          </p:cNvPr>
          <p:cNvSpPr>
            <a:spLocks noGrp="1"/>
          </p:cNvSpPr>
          <p:nvPr>
            <p:ph type="title"/>
          </p:nvPr>
        </p:nvSpPr>
        <p:spPr/>
        <p:txBody>
          <a:bodyPr>
            <a:normAutofit/>
          </a:bodyPr>
          <a:lstStyle/>
          <a:p>
            <a:r>
              <a:rPr lang="en-US" b="1"/>
              <a:t>Travel:</a:t>
            </a:r>
            <a:r>
              <a:rPr lang="en-US"/>
              <a:t> Information, Tickets &amp; Travel</a:t>
            </a:r>
          </a:p>
        </p:txBody>
      </p:sp>
      <p:sp>
        <p:nvSpPr>
          <p:cNvPr id="3" name="Text Placeholder 2">
            <a:extLst>
              <a:ext uri="{FF2B5EF4-FFF2-40B4-BE49-F238E27FC236}">
                <a16:creationId xmlns:a16="http://schemas.microsoft.com/office/drawing/2014/main" id="{84BB27E2-E0E0-423F-9D94-D0CEF23BCDD8}"/>
              </a:ext>
            </a:extLst>
          </p:cNvPr>
          <p:cNvSpPr>
            <a:spLocks noGrp="1"/>
          </p:cNvSpPr>
          <p:nvPr>
            <p:ph type="body" idx="13"/>
          </p:nvPr>
        </p:nvSpPr>
        <p:spPr/>
        <p:txBody>
          <a:bodyPr/>
          <a:lstStyle/>
          <a:p>
            <a:r>
              <a:rPr lang="en-US"/>
              <a:t>Low Cost Travel</a:t>
            </a:r>
          </a:p>
        </p:txBody>
      </p:sp>
      <p:sp>
        <p:nvSpPr>
          <p:cNvPr id="4" name="Content Placeholder 3">
            <a:extLst>
              <a:ext uri="{FF2B5EF4-FFF2-40B4-BE49-F238E27FC236}">
                <a16:creationId xmlns:a16="http://schemas.microsoft.com/office/drawing/2014/main" id="{D77CBAE1-D3F1-4A7E-A9CF-7ACAC4016771}"/>
              </a:ext>
            </a:extLst>
          </p:cNvPr>
          <p:cNvSpPr>
            <a:spLocks noGrp="1"/>
          </p:cNvSpPr>
          <p:nvPr>
            <p:ph sz="half" idx="14"/>
          </p:nvPr>
        </p:nvSpPr>
        <p:spPr/>
        <p:txBody>
          <a:bodyPr>
            <a:normAutofit/>
          </a:bodyPr>
          <a:lstStyle/>
          <a:p>
            <a:pPr marL="0" indent="0">
              <a:buNone/>
            </a:pPr>
            <a:r>
              <a:rPr lang="en-US" sz="1200"/>
              <a:t>Bases offer travel planning to help Airmen use their 30 days of paid vacation per year. Enjoy complimentary flights that make it easy and affordable to meet family or friends at any home or vacation destination.</a:t>
            </a:r>
          </a:p>
        </p:txBody>
      </p:sp>
      <p:sp>
        <p:nvSpPr>
          <p:cNvPr id="5" name="Text Placeholder 4">
            <a:extLst>
              <a:ext uri="{FF2B5EF4-FFF2-40B4-BE49-F238E27FC236}">
                <a16:creationId xmlns:a16="http://schemas.microsoft.com/office/drawing/2014/main" id="{D06A8C6F-7585-44C6-A29C-EB916BEA3AE3}"/>
              </a:ext>
            </a:extLst>
          </p:cNvPr>
          <p:cNvSpPr>
            <a:spLocks noGrp="1"/>
          </p:cNvSpPr>
          <p:nvPr>
            <p:ph type="body" idx="17"/>
          </p:nvPr>
        </p:nvSpPr>
        <p:spPr/>
        <p:txBody>
          <a:bodyPr/>
          <a:lstStyle/>
          <a:p>
            <a:r>
              <a:rPr lang="en-US"/>
              <a:t>Discount Event Tickets</a:t>
            </a:r>
          </a:p>
        </p:txBody>
      </p:sp>
      <p:sp>
        <p:nvSpPr>
          <p:cNvPr id="6" name="Content Placeholder 5">
            <a:extLst>
              <a:ext uri="{FF2B5EF4-FFF2-40B4-BE49-F238E27FC236}">
                <a16:creationId xmlns:a16="http://schemas.microsoft.com/office/drawing/2014/main" id="{CABF32DB-5A12-4DEE-ADDD-9AE43C485B06}"/>
              </a:ext>
            </a:extLst>
          </p:cNvPr>
          <p:cNvSpPr>
            <a:spLocks noGrp="1"/>
          </p:cNvSpPr>
          <p:nvPr>
            <p:ph sz="half" idx="18"/>
          </p:nvPr>
        </p:nvSpPr>
        <p:spPr/>
        <p:txBody>
          <a:bodyPr>
            <a:normAutofit/>
          </a:bodyPr>
          <a:lstStyle/>
          <a:p>
            <a:pPr marL="0" indent="0">
              <a:buNone/>
            </a:pPr>
            <a:r>
              <a:rPr lang="en-US" sz="1200"/>
              <a:t>Typically, you can expect an eight-hour workday, leaving plenty of time to relax, recharge and do other things you enjoy once you change out of uniform. Hundreds of companies offer military discounts to service members, retired military, veterans, spouses and their families.</a:t>
            </a:r>
          </a:p>
        </p:txBody>
      </p:sp>
      <p:sp>
        <p:nvSpPr>
          <p:cNvPr id="7" name="Text Placeholder 6">
            <a:extLst>
              <a:ext uri="{FF2B5EF4-FFF2-40B4-BE49-F238E27FC236}">
                <a16:creationId xmlns:a16="http://schemas.microsoft.com/office/drawing/2014/main" id="{CC9BA3F9-8D5E-47D9-9AC0-FA907F1D339E}"/>
              </a:ext>
            </a:extLst>
          </p:cNvPr>
          <p:cNvSpPr>
            <a:spLocks noGrp="1"/>
          </p:cNvSpPr>
          <p:nvPr>
            <p:ph type="body" idx="19"/>
          </p:nvPr>
        </p:nvSpPr>
        <p:spPr/>
        <p:txBody>
          <a:bodyPr/>
          <a:lstStyle/>
          <a:p>
            <a:r>
              <a:rPr lang="en-US"/>
              <a:t>Air Force ITT</a:t>
            </a:r>
          </a:p>
        </p:txBody>
      </p:sp>
      <p:sp>
        <p:nvSpPr>
          <p:cNvPr id="8" name="Content Placeholder 7">
            <a:extLst>
              <a:ext uri="{FF2B5EF4-FFF2-40B4-BE49-F238E27FC236}">
                <a16:creationId xmlns:a16="http://schemas.microsoft.com/office/drawing/2014/main" id="{3D44FEC6-F463-4FE4-984B-CD8A73F0B2D6}"/>
              </a:ext>
            </a:extLst>
          </p:cNvPr>
          <p:cNvSpPr>
            <a:spLocks noGrp="1"/>
          </p:cNvSpPr>
          <p:nvPr>
            <p:ph sz="half" idx="20"/>
          </p:nvPr>
        </p:nvSpPr>
        <p:spPr/>
        <p:txBody>
          <a:bodyPr>
            <a:normAutofit/>
          </a:bodyPr>
          <a:lstStyle/>
          <a:p>
            <a:pPr marL="0" indent="0">
              <a:buNone/>
            </a:pPr>
            <a:r>
              <a:rPr lang="en-US" sz="1200">
                <a:hlinkClick r:id="rId2"/>
              </a:rPr>
              <a:t>Air Force ITT (Information, Tickets &amp; Travel)</a:t>
            </a:r>
            <a:r>
              <a:rPr lang="en-US" sz="1200"/>
              <a:t> is a team of more than 75 offices, staffed by nearly 300 travel agents who are eager to help with your travel or recreation plans. ITT operations vary from base to base, but most bases have a discount ticket sales office. In fact, many offices offer full travel services.  </a:t>
            </a:r>
          </a:p>
        </p:txBody>
      </p:sp>
      <p:sp>
        <p:nvSpPr>
          <p:cNvPr id="9" name="Text Placeholder 8">
            <a:extLst>
              <a:ext uri="{FF2B5EF4-FFF2-40B4-BE49-F238E27FC236}">
                <a16:creationId xmlns:a16="http://schemas.microsoft.com/office/drawing/2014/main" id="{83347AA3-3DC6-4815-B81F-107BA1AA5CC0}"/>
              </a:ext>
            </a:extLst>
          </p:cNvPr>
          <p:cNvSpPr>
            <a:spLocks noGrp="1"/>
          </p:cNvSpPr>
          <p:nvPr>
            <p:ph type="body" idx="23"/>
          </p:nvPr>
        </p:nvSpPr>
        <p:spPr/>
        <p:txBody>
          <a:bodyPr/>
          <a:lstStyle/>
          <a:p>
            <a:r>
              <a:rPr lang="en-US"/>
              <a:t>Low Cost Vacation Packages</a:t>
            </a:r>
          </a:p>
        </p:txBody>
      </p:sp>
      <p:sp>
        <p:nvSpPr>
          <p:cNvPr id="10" name="Content Placeholder 9">
            <a:extLst>
              <a:ext uri="{FF2B5EF4-FFF2-40B4-BE49-F238E27FC236}">
                <a16:creationId xmlns:a16="http://schemas.microsoft.com/office/drawing/2014/main" id="{2989B2F5-9680-44E2-A723-4AF71FEDA937}"/>
              </a:ext>
            </a:extLst>
          </p:cNvPr>
          <p:cNvSpPr>
            <a:spLocks noGrp="1"/>
          </p:cNvSpPr>
          <p:nvPr>
            <p:ph sz="half" idx="24"/>
          </p:nvPr>
        </p:nvSpPr>
        <p:spPr/>
        <p:txBody>
          <a:bodyPr>
            <a:normAutofit/>
          </a:bodyPr>
          <a:lstStyle/>
          <a:p>
            <a:pPr marL="0" indent="0">
              <a:buNone/>
            </a:pPr>
            <a:r>
              <a:rPr lang="en-US" sz="1200"/>
              <a:t>You will be eligible to stay in base lodging around the world. This includes lodging at any military facility that has rooms available for military personnel and their families, at a cost much lower than a hotel off base.</a:t>
            </a:r>
          </a:p>
        </p:txBody>
      </p:sp>
      <p:sp>
        <p:nvSpPr>
          <p:cNvPr id="11" name="Content Placeholder 10">
            <a:extLst>
              <a:ext uri="{FF2B5EF4-FFF2-40B4-BE49-F238E27FC236}">
                <a16:creationId xmlns:a16="http://schemas.microsoft.com/office/drawing/2014/main" id="{D28CE77E-765A-4536-9350-FF67DBC33FEC}"/>
              </a:ext>
            </a:extLst>
          </p:cNvPr>
          <p:cNvSpPr>
            <a:spLocks noGrp="1"/>
          </p:cNvSpPr>
          <p:nvPr>
            <p:ph sz="half" idx="25"/>
          </p:nvPr>
        </p:nvSpPr>
        <p:spPr/>
        <p:txBody>
          <a:bodyPr vert="horz" lIns="91440" tIns="45720" rIns="91440" bIns="45720" rtlCol="0" anchor="t">
            <a:normAutofit fontScale="85000" lnSpcReduction="10000"/>
          </a:bodyPr>
          <a:lstStyle/>
          <a:p>
            <a:pPr marL="0" indent="0">
              <a:buNone/>
            </a:pPr>
            <a:r>
              <a:rPr lang="en-US"/>
              <a:t>All Airmen receive 30 days of paid vacation per year, during which they are free to travel and take time to explore local and foreign destinations. Airmen can take advantage of available space on Air Force aircraft to travel to many international destinations as well as almost any state in the U.S. For destinations near another military facility, they can enjoy hotel-quality lodging on base for a reduced cost. It all amounts to a lifetime of adventure and travel for you and your family to enjoy throughout your United States Air Force career.</a:t>
            </a:r>
          </a:p>
        </p:txBody>
      </p:sp>
      <p:sp>
        <p:nvSpPr>
          <p:cNvPr id="12" name="Date Placeholder 11">
            <a:extLst>
              <a:ext uri="{FF2B5EF4-FFF2-40B4-BE49-F238E27FC236}">
                <a16:creationId xmlns:a16="http://schemas.microsoft.com/office/drawing/2014/main" id="{A3FA7DB3-B48C-4949-B533-93CB8FBCD8A2}"/>
              </a:ext>
            </a:extLst>
          </p:cNvPr>
          <p:cNvSpPr>
            <a:spLocks noGrp="1"/>
          </p:cNvSpPr>
          <p:nvPr>
            <p:ph type="dt" sz="half" idx="10"/>
          </p:nvPr>
        </p:nvSpPr>
        <p:spPr/>
        <p:txBody>
          <a:bodyPr/>
          <a:lstStyle/>
          <a:p>
            <a:fld id="{85ED18AE-32DB-4488-B8FA-2D0C4B9CAEF3}" type="datetime1">
              <a:rPr lang="en-US" smtClean="0"/>
              <a:t>5/24/2026</a:t>
            </a:fld>
            <a:endParaRPr lang="en-US"/>
          </a:p>
        </p:txBody>
      </p:sp>
      <p:sp>
        <p:nvSpPr>
          <p:cNvPr id="14" name="Slide Number Placeholder 13">
            <a:extLst>
              <a:ext uri="{FF2B5EF4-FFF2-40B4-BE49-F238E27FC236}">
                <a16:creationId xmlns:a16="http://schemas.microsoft.com/office/drawing/2014/main" id="{1F0F32AC-45E3-4F10-BF4A-F80040DEDAB2}"/>
              </a:ext>
            </a:extLst>
          </p:cNvPr>
          <p:cNvSpPr>
            <a:spLocks noGrp="1"/>
          </p:cNvSpPr>
          <p:nvPr>
            <p:ph type="sldNum" sz="quarter" idx="12"/>
          </p:nvPr>
        </p:nvSpPr>
        <p:spPr/>
        <p:txBody>
          <a:bodyPr/>
          <a:lstStyle/>
          <a:p>
            <a:fld id="{D8FFEE83-99BB-46C6-889A-AD2C22DF1251}" type="slidenum">
              <a:rPr lang="en-US" smtClean="0"/>
              <a:t>13</a:t>
            </a:fld>
            <a:endParaRPr lang="en-US"/>
          </a:p>
        </p:txBody>
      </p:sp>
    </p:spTree>
    <p:extLst>
      <p:ext uri="{BB962C8B-B14F-4D97-AF65-F5344CB8AC3E}">
        <p14:creationId xmlns:p14="http://schemas.microsoft.com/office/powerpoint/2010/main" val="156591205"/>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C063163-D5B5-41F9-B56F-AF6518B3E81A}"/>
              </a:ext>
            </a:extLst>
          </p:cNvPr>
          <p:cNvSpPr>
            <a:spLocks noGrp="1"/>
          </p:cNvSpPr>
          <p:nvPr>
            <p:ph type="title"/>
          </p:nvPr>
        </p:nvSpPr>
        <p:spPr/>
        <p:txBody>
          <a:bodyPr/>
          <a:lstStyle/>
          <a:p>
            <a:r>
              <a:rPr lang="en-US" b="1"/>
              <a:t>Training</a:t>
            </a:r>
          </a:p>
        </p:txBody>
      </p:sp>
      <p:sp>
        <p:nvSpPr>
          <p:cNvPr id="3" name="Text Placeholder 2">
            <a:extLst>
              <a:ext uri="{FF2B5EF4-FFF2-40B4-BE49-F238E27FC236}">
                <a16:creationId xmlns:a16="http://schemas.microsoft.com/office/drawing/2014/main" id="{761C7605-272A-427E-80D8-32E5D08AA0F6}"/>
              </a:ext>
            </a:extLst>
          </p:cNvPr>
          <p:cNvSpPr>
            <a:spLocks noGrp="1"/>
          </p:cNvSpPr>
          <p:nvPr>
            <p:ph type="body" idx="13"/>
          </p:nvPr>
        </p:nvSpPr>
        <p:spPr/>
        <p:txBody>
          <a:bodyPr/>
          <a:lstStyle/>
          <a:p>
            <a:r>
              <a:rPr lang="en-US"/>
              <a:t>Technical Training</a:t>
            </a:r>
          </a:p>
        </p:txBody>
      </p:sp>
      <p:sp>
        <p:nvSpPr>
          <p:cNvPr id="4" name="Content Placeholder 3">
            <a:extLst>
              <a:ext uri="{FF2B5EF4-FFF2-40B4-BE49-F238E27FC236}">
                <a16:creationId xmlns:a16="http://schemas.microsoft.com/office/drawing/2014/main" id="{8BA76758-EC70-40F9-9CAC-43BE9C43E4B5}"/>
              </a:ext>
            </a:extLst>
          </p:cNvPr>
          <p:cNvSpPr>
            <a:spLocks noGrp="1"/>
          </p:cNvSpPr>
          <p:nvPr>
            <p:ph sz="half" idx="14"/>
          </p:nvPr>
        </p:nvSpPr>
        <p:spPr/>
        <p:txBody>
          <a:bodyPr>
            <a:normAutofit/>
          </a:bodyPr>
          <a:lstStyle/>
          <a:p>
            <a:pPr marL="0" indent="0">
              <a:buNone/>
            </a:pPr>
            <a:r>
              <a:rPr lang="en-US" sz="1200">
                <a:effectLst/>
                <a:ea typeface="Calibri" panose="020f0502020204030204" pitchFamily="34" charset="0"/>
              </a:rPr>
              <a:t>When you enlist straight out of high school, the Air Force offers exclusive programs and hands-on experience to help you develop your skills and advance in your career. With financial assistance available every step of the way, we provide you with the opportunity to take your training and education as far as you strive to go. </a:t>
            </a:r>
            <a:r>
              <a:rPr lang="en-US" sz="1200">
                <a:effectLst/>
                <a:ea typeface="Calibri" panose="020f0502020204030204" pitchFamily="34" charset="0"/>
                <a:hlinkClick r:id="rId2"/>
              </a:rPr>
              <a:t>Learn more. </a:t>
            </a:r>
            <a:endParaRPr lang="en-US" sz="1200"/>
          </a:p>
        </p:txBody>
      </p:sp>
      <p:sp>
        <p:nvSpPr>
          <p:cNvPr id="5" name="Text Placeholder 4">
            <a:extLst>
              <a:ext uri="{FF2B5EF4-FFF2-40B4-BE49-F238E27FC236}">
                <a16:creationId xmlns:a16="http://schemas.microsoft.com/office/drawing/2014/main" id="{77FCC8B9-0E03-4A55-8B24-C51CC1574488}"/>
              </a:ext>
            </a:extLst>
          </p:cNvPr>
          <p:cNvSpPr>
            <a:spLocks noGrp="1"/>
          </p:cNvSpPr>
          <p:nvPr>
            <p:ph type="body" idx="17"/>
          </p:nvPr>
        </p:nvSpPr>
        <p:spPr/>
        <p:txBody>
          <a:bodyPr/>
          <a:lstStyle/>
          <a:p>
            <a:r>
              <a:rPr lang="en-US"/>
              <a:t>Basic Military Training</a:t>
            </a:r>
          </a:p>
        </p:txBody>
      </p:sp>
      <p:sp>
        <p:nvSpPr>
          <p:cNvPr id="6" name="Content Placeholder 5">
            <a:extLst>
              <a:ext uri="{FF2B5EF4-FFF2-40B4-BE49-F238E27FC236}">
                <a16:creationId xmlns:a16="http://schemas.microsoft.com/office/drawing/2014/main" id="{B9EDE2F0-83E1-4A8C-8905-59E7B7CA33C1}"/>
              </a:ext>
            </a:extLst>
          </p:cNvPr>
          <p:cNvSpPr>
            <a:spLocks noGrp="1"/>
          </p:cNvSpPr>
          <p:nvPr>
            <p:ph sz="half" idx="18"/>
          </p:nvPr>
        </p:nvSpPr>
        <p:spPr/>
        <p:txBody>
          <a:bodyPr>
            <a:normAutofit/>
          </a:bodyPr>
          <a:lstStyle/>
          <a:p>
            <a:pPr marL="0" indent="0">
              <a:buNone/>
            </a:pPr>
            <a:r>
              <a:rPr lang="en-US" sz="1200">
                <a:effectLst/>
                <a:ea typeface="Calibri" panose="020f0502020204030204" pitchFamily="34" charset="0"/>
              </a:rPr>
              <a:t>We pride ourselves in providing every Airman with unsurpassed educational opportunities to develop into even stronger Airmen. We invest time and resources to fuel innovation in order to help you achieve your goals and bring out your highest potential. </a:t>
            </a:r>
            <a:r>
              <a:rPr lang="en-US" sz="1200">
                <a:effectLst/>
                <a:ea typeface="Calibri" panose="020f0502020204030204" pitchFamily="34" charset="0"/>
                <a:hlinkClick r:id="rId3"/>
              </a:rPr>
              <a:t>Learn more.</a:t>
            </a:r>
            <a:endParaRPr lang="en-US" sz="1200"/>
          </a:p>
        </p:txBody>
      </p:sp>
      <p:sp>
        <p:nvSpPr>
          <p:cNvPr id="7" name="Text Placeholder 6">
            <a:extLst>
              <a:ext uri="{FF2B5EF4-FFF2-40B4-BE49-F238E27FC236}">
                <a16:creationId xmlns:a16="http://schemas.microsoft.com/office/drawing/2014/main" id="{A938869F-2617-495C-AEFA-98119DA0B0F5}"/>
              </a:ext>
            </a:extLst>
          </p:cNvPr>
          <p:cNvSpPr>
            <a:spLocks noGrp="1"/>
          </p:cNvSpPr>
          <p:nvPr>
            <p:ph type="body" idx="19"/>
          </p:nvPr>
        </p:nvSpPr>
        <p:spPr>
          <a:xfrm>
            <a:off x="6115038" y="4158610"/>
            <a:ext cx="5253069" cy="433409"/>
          </a:xfrm>
        </p:spPr>
        <p:txBody>
          <a:bodyPr/>
          <a:lstStyle/>
          <a:p>
            <a:r>
              <a:rPr lang="en-US"/>
              <a:t>Leadership Training</a:t>
            </a:r>
          </a:p>
        </p:txBody>
      </p:sp>
      <p:sp>
        <p:nvSpPr>
          <p:cNvPr id="8" name="Content Placeholder 7">
            <a:extLst>
              <a:ext uri="{FF2B5EF4-FFF2-40B4-BE49-F238E27FC236}">
                <a16:creationId xmlns:a16="http://schemas.microsoft.com/office/drawing/2014/main" id="{5A54C228-5A2C-43E5-9BBC-8BFE14E1C908}"/>
              </a:ext>
            </a:extLst>
          </p:cNvPr>
          <p:cNvSpPr>
            <a:spLocks noGrp="1"/>
          </p:cNvSpPr>
          <p:nvPr>
            <p:ph sz="half" idx="20"/>
          </p:nvPr>
        </p:nvSpPr>
        <p:spPr>
          <a:xfrm>
            <a:off x="6096895" y="4596094"/>
            <a:ext cx="5253069" cy="1591460"/>
          </a:xfrm>
        </p:spPr>
        <p:txBody>
          <a:bodyPr>
            <a:noAutofit/>
          </a:bodyPr>
          <a:lstStyle/>
          <a:p>
            <a:pPr marL="0" marR="0" indent="0">
              <a:lnSpc>
                <a:spcPct val="107000"/>
              </a:lnSpc>
              <a:spcBef>
                <a:spcPts val="1200"/>
              </a:spcBef>
              <a:spcAft>
                <a:spcPts val="800"/>
              </a:spcAft>
              <a:buNone/>
            </a:pPr>
            <a:r>
              <a:rPr lang="en-US" sz="1100"/>
              <a:t>As you progress through your career, you'll work together with your fellow Airmen to achieve various educational objectives through the Thomas N. Barnes Center for Enlisted Education. We've included some of the most sought-after leadership training programs below:</a:t>
            </a:r>
            <a:br>
              <a:rPr lang="en-US" sz="1200">
                <a:effectLst/>
                <a:latin typeface="+mj-lt"/>
                <a:ea typeface="Calibri" panose="020f0502020204030204" pitchFamily="34" charset="0"/>
                <a:cs typeface="Times New Roman" panose="02020603050405020304" pitchFamily="18" charset="0"/>
              </a:rPr>
            </a:br>
            <a:r>
              <a:rPr lang="en-US" sz="1200" u="sng">
                <a:solidFill>
                  <a:srgbClr val="0563C1"/>
                </a:solidFill>
                <a:effectLst/>
                <a:latin typeface="+mj-lt"/>
                <a:ea typeface="Calibri" panose="020f0502020204030204" pitchFamily="34" charset="0"/>
                <a:cs typeface="Times New Roman" panose="02020603050405020304" pitchFamily="18" charset="0"/>
                <a:hlinkClick r:id="rId4"/>
              </a:rPr>
              <a:t>Airman Leadership School</a:t>
            </a:r>
            <a:br>
              <a:rPr lang="en-US" sz="1200" u="sng">
                <a:solidFill>
                  <a:srgbClr val="0563C1"/>
                </a:solidFill>
                <a:effectLst/>
                <a:latin typeface="+mj-lt"/>
                <a:ea typeface="Calibri" panose="020f0502020204030204" pitchFamily="34" charset="0"/>
                <a:cs typeface="Times New Roman" panose="02020603050405020304" pitchFamily="18" charset="0"/>
                <a:hlinkClick r:id="rId4"/>
              </a:rPr>
            </a:br>
            <a:r>
              <a:rPr lang="en-US" sz="1200" u="sng">
                <a:solidFill>
                  <a:srgbClr val="0563C1"/>
                </a:solidFill>
                <a:effectLst/>
                <a:latin typeface="+mj-lt"/>
                <a:ea typeface="Calibri" panose="020f0502020204030204" pitchFamily="34" charset="0"/>
                <a:cs typeface="Times New Roman" panose="02020603050405020304" pitchFamily="18" charset="0"/>
                <a:hlinkClick r:id="rId5"/>
              </a:rPr>
              <a:t>Noncommissioned Officer (NCO) Academy</a:t>
            </a:r>
            <a:br>
              <a:rPr lang="en-US" sz="1200" u="sng">
                <a:solidFill>
                  <a:srgbClr val="0563C1"/>
                </a:solidFill>
                <a:effectLst/>
                <a:latin typeface="+mj-lt"/>
                <a:ea typeface="Calibri" panose="020f0502020204030204" pitchFamily="34" charset="0"/>
                <a:cs typeface="Times New Roman" panose="02020603050405020304" pitchFamily="18" charset="0"/>
                <a:hlinkClick r:id="rId5"/>
              </a:rPr>
            </a:br>
            <a:r>
              <a:rPr lang="en-US" sz="1200" u="sng">
                <a:solidFill>
                  <a:srgbClr val="0563C1"/>
                </a:solidFill>
                <a:effectLst/>
                <a:latin typeface="+mj-lt"/>
                <a:ea typeface="Calibri" panose="020f0502020204030204" pitchFamily="34" charset="0"/>
                <a:cs typeface="Times New Roman" panose="02020603050405020304" pitchFamily="18" charset="0"/>
                <a:hlinkClick r:id="rId6"/>
              </a:rPr>
              <a:t>Air Force Senior Noncommissioned Officer Academy (AFNCOA)</a:t>
            </a:r>
            <a:endParaRPr lang="en-US" sz="1200">
              <a:effectLst/>
              <a:latin typeface="+mj-lt"/>
              <a:ea typeface="Calibri" panose="020f0502020204030204" pitchFamily="34" charset="0"/>
              <a:cs typeface="Times New Roman" panose="02020603050405020304" pitchFamily="18" charset="0"/>
            </a:endParaRPr>
          </a:p>
        </p:txBody>
      </p:sp>
      <p:sp>
        <p:nvSpPr>
          <p:cNvPr id="9" name="Text Placeholder 8">
            <a:extLst>
              <a:ext uri="{FF2B5EF4-FFF2-40B4-BE49-F238E27FC236}">
                <a16:creationId xmlns:a16="http://schemas.microsoft.com/office/drawing/2014/main" id="{628FCDC8-1584-4A44-9C6F-2448970519E7}"/>
              </a:ext>
            </a:extLst>
          </p:cNvPr>
          <p:cNvSpPr>
            <a:spLocks noGrp="1"/>
          </p:cNvSpPr>
          <p:nvPr>
            <p:ph type="body" idx="23"/>
          </p:nvPr>
        </p:nvSpPr>
        <p:spPr>
          <a:xfrm>
            <a:off x="843400" y="4158612"/>
            <a:ext cx="5253048" cy="433409"/>
          </a:xfrm>
        </p:spPr>
        <p:txBody>
          <a:bodyPr/>
          <a:lstStyle/>
          <a:p>
            <a:r>
              <a:rPr lang="en-US"/>
              <a:t>Upgrade Training</a:t>
            </a:r>
          </a:p>
        </p:txBody>
      </p:sp>
      <p:sp>
        <p:nvSpPr>
          <p:cNvPr id="10" name="Content Placeholder 9">
            <a:extLst>
              <a:ext uri="{FF2B5EF4-FFF2-40B4-BE49-F238E27FC236}">
                <a16:creationId xmlns:a16="http://schemas.microsoft.com/office/drawing/2014/main" id="{EE17D4BB-7EEE-4BF9-AC12-C500CED29693}"/>
              </a:ext>
            </a:extLst>
          </p:cNvPr>
          <p:cNvSpPr>
            <a:spLocks noGrp="1"/>
          </p:cNvSpPr>
          <p:nvPr>
            <p:ph sz="half" idx="24"/>
          </p:nvPr>
        </p:nvSpPr>
        <p:spPr>
          <a:xfrm>
            <a:off x="843400" y="4596097"/>
            <a:ext cx="5253048" cy="1591460"/>
          </a:xfrm>
        </p:spPr>
        <p:txBody>
          <a:bodyPr>
            <a:normAutofit fontScale="92500" lnSpcReduction="10000"/>
          </a:bodyPr>
          <a:lstStyle/>
          <a:p>
            <a:pPr marL="0" indent="0">
              <a:buNone/>
            </a:pPr>
            <a:r>
              <a:rPr lang="en-US" sz="1200"/>
              <a:t>In the Air Force, progressing is an important part of your job. To help you become the best you can be, you will have opportunities for continuous learning and training as you continue your upward momentum through your career. Programs are designed to help you progress in your career, take on more responsibilities, and stay current with advancements in technology and tactics.</a:t>
            </a:r>
          </a:p>
          <a:p>
            <a:pPr marL="0" indent="0">
              <a:buNone/>
            </a:pPr>
            <a:r>
              <a:rPr lang="en-US" sz="1200"/>
              <a:t>The specific requirements and opportunities for upgrade training in the Air Force can vary widely depending on the career field, rank, and individual goals. </a:t>
            </a:r>
            <a:r>
              <a:rPr lang="en-US" sz="1200">
                <a:hlinkClick r:id="rId7"/>
              </a:rPr>
              <a:t>Learn more. </a:t>
            </a:r>
            <a:endParaRPr lang="en-US" sz="1200"/>
          </a:p>
          <a:p>
            <a:pPr marL="0" indent="0">
              <a:buNone/>
            </a:pPr>
            <a:endParaRPr lang="en-US" sz="1200">
              <a:latin typeface="+mj-lt"/>
            </a:endParaRPr>
          </a:p>
        </p:txBody>
      </p:sp>
      <p:sp>
        <p:nvSpPr>
          <p:cNvPr id="11" name="Content Placeholder 10">
            <a:extLst>
              <a:ext uri="{FF2B5EF4-FFF2-40B4-BE49-F238E27FC236}">
                <a16:creationId xmlns:a16="http://schemas.microsoft.com/office/drawing/2014/main" id="{A760B0CF-B2BF-4C74-8A10-B1615887DDEA}"/>
              </a:ext>
            </a:extLst>
          </p:cNvPr>
          <p:cNvSpPr>
            <a:spLocks noGrp="1"/>
          </p:cNvSpPr>
          <p:nvPr>
            <p:ph sz="half" idx="25"/>
          </p:nvPr>
        </p:nvSpPr>
        <p:spPr>
          <a:xfrm>
            <a:off x="847719" y="1144717"/>
            <a:ext cx="10515600" cy="893806"/>
          </a:xfrm>
        </p:spPr>
        <p:txBody>
          <a:bodyPr>
            <a:noAutofit/>
          </a:bodyPr>
          <a:lstStyle/>
          <a:p>
            <a:pPr marL="0" indent="0">
              <a:buNone/>
            </a:pPr>
            <a:r>
              <a:rPr lang="en-US" sz="1200"/>
              <a:t>Enlisting in the Air Force immediately enrolls you in the Community College of the Air Force (CCAF) and puts you on a path of higher education through the pursuit of an Associate Degree of Applied Sciences. You will also benefit from the structured earn-while-you-learn U.S. Military Apprenticeship Program as you progress through your technical training and experience on the job. You are also encouraged to secure several civilian licenses and credentials that are critical to your Air Force career. Finally, as you grow in your job and secure promotions, you will be offered leadership training and supervisory opportunities. Here is a high-level look at your Air Force training:</a:t>
            </a:r>
            <a:endParaRPr lang="en-US" sz="1200">
              <a:effectLst/>
              <a:ea typeface="Calibri" panose="020f0502020204030204" pitchFamily="34" charset="0"/>
              <a:cs typeface="Times New Roman" panose="02020603050405020304" pitchFamily="18" charset="0"/>
            </a:endParaRPr>
          </a:p>
        </p:txBody>
      </p:sp>
      <p:sp>
        <p:nvSpPr>
          <p:cNvPr id="14" name="Date Placeholder 13">
            <a:extLst>
              <a:ext uri="{FF2B5EF4-FFF2-40B4-BE49-F238E27FC236}">
                <a16:creationId xmlns:a16="http://schemas.microsoft.com/office/drawing/2014/main" id="{0CBD1890-13E7-466B-9D60-71B09E4D788A}"/>
              </a:ext>
            </a:extLst>
          </p:cNvPr>
          <p:cNvSpPr>
            <a:spLocks noGrp="1"/>
          </p:cNvSpPr>
          <p:nvPr>
            <p:ph type="dt" sz="half" idx="10"/>
          </p:nvPr>
        </p:nvSpPr>
        <p:spPr/>
        <p:txBody>
          <a:bodyPr/>
          <a:lstStyle/>
          <a:p>
            <a:fld id="{33FD96A6-53B2-4A02-BF7F-176B2B87EA64}" type="datetime1">
              <a:rPr lang="en-US" smtClean="0"/>
              <a:t>5/24/2026</a:t>
            </a:fld>
            <a:endParaRPr lang="en-US"/>
          </a:p>
        </p:txBody>
      </p:sp>
      <p:sp>
        <p:nvSpPr>
          <p:cNvPr id="16" name="Slide Number Placeholder 15">
            <a:extLst>
              <a:ext uri="{FF2B5EF4-FFF2-40B4-BE49-F238E27FC236}">
                <a16:creationId xmlns:a16="http://schemas.microsoft.com/office/drawing/2014/main" id="{E360A820-EE16-45E3-BB9C-57966232AB51}"/>
              </a:ext>
            </a:extLst>
          </p:cNvPr>
          <p:cNvSpPr>
            <a:spLocks noGrp="1"/>
          </p:cNvSpPr>
          <p:nvPr>
            <p:ph type="sldNum" sz="quarter" idx="12"/>
          </p:nvPr>
        </p:nvSpPr>
        <p:spPr/>
        <p:txBody>
          <a:bodyPr/>
          <a:lstStyle/>
          <a:p>
            <a:fld id="{D8FFEE83-99BB-46C6-889A-AD2C22DF1251}" type="slidenum">
              <a:rPr lang="en-US" smtClean="0"/>
              <a:t>14</a:t>
            </a:fld>
            <a:endParaRPr lang="en-US"/>
          </a:p>
        </p:txBody>
      </p:sp>
    </p:spTree>
    <p:extLst>
      <p:ext uri="{BB962C8B-B14F-4D97-AF65-F5344CB8AC3E}">
        <p14:creationId xmlns:p14="http://schemas.microsoft.com/office/powerpoint/2010/main" val="960269074"/>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3ABA7B36-64A0-3B34-5058-A692BEBB04C8}"/>
              </a:ext>
            </a:extLst>
          </p:cNvPr>
          <p:cNvSpPr>
            <a:spLocks noGrp="1"/>
          </p:cNvSpPr>
          <p:nvPr>
            <p:ph type="dt" sz="half" idx="10"/>
          </p:nvPr>
        </p:nvSpPr>
        <p:spPr/>
        <p:txBody>
          <a:bodyPr/>
          <a:lstStyle/>
          <a:p>
            <a:fld id="{0696CAAC-9150-4D49-8B78-2C20DAE1168F}" type="datetime1">
              <a:rPr lang="en-US" smtClean="0"/>
              <a:t>5/24/2026</a:t>
            </a:fld>
            <a:endParaRPr lang="en-US"/>
          </a:p>
        </p:txBody>
      </p:sp>
      <p:sp>
        <p:nvSpPr>
          <p:cNvPr id="3" name="Slide Number Placeholder 2">
            <a:extLst>
              <a:ext uri="{FF2B5EF4-FFF2-40B4-BE49-F238E27FC236}">
                <a16:creationId xmlns:a16="http://schemas.microsoft.com/office/drawing/2014/main" id="{D683EA3D-9C77-A5F6-A5F9-AD388F23C0F6}"/>
              </a:ext>
            </a:extLst>
          </p:cNvPr>
          <p:cNvSpPr>
            <a:spLocks noGrp="1"/>
          </p:cNvSpPr>
          <p:nvPr>
            <p:ph type="sldNum" sz="quarter" idx="12"/>
          </p:nvPr>
        </p:nvSpPr>
        <p:spPr/>
        <p:txBody>
          <a:bodyPr/>
          <a:lstStyle/>
          <a:p>
            <a:fld id="{D8FFEE83-99BB-46C6-889A-AD2C22DF1251}" type="slidenum">
              <a:rPr lang="en-US" smtClean="0"/>
              <a:t>15</a:t>
            </a:fld>
            <a:endParaRPr lang="en-US"/>
          </a:p>
        </p:txBody>
      </p:sp>
      <p:sp>
        <p:nvSpPr>
          <p:cNvPr id="4" name="Title 1">
            <a:extLst>
              <a:ext uri="{FF2B5EF4-FFF2-40B4-BE49-F238E27FC236}">
                <a16:creationId xmlns:a16="http://schemas.microsoft.com/office/drawing/2014/main" id="{E62C334B-58A5-8BBD-B5A6-310BE2354FA2}"/>
              </a:ext>
            </a:extLst>
          </p:cNvPr>
          <p:cNvSpPr txBox="1"/>
          <p:nvPr/>
        </p:nvSpPr>
        <p:spPr>
          <a:xfrm>
            <a:off x="839788" y="365125"/>
            <a:ext cx="10515600" cy="8921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Training</a:t>
            </a:r>
            <a:endParaRPr lang="en-US" b="1"/>
          </a:p>
        </p:txBody>
      </p:sp>
      <p:sp>
        <p:nvSpPr>
          <p:cNvPr id="5" name="Text Placeholder 4">
            <a:extLst>
              <a:ext uri="{FF2B5EF4-FFF2-40B4-BE49-F238E27FC236}">
                <a16:creationId xmlns:a16="http://schemas.microsoft.com/office/drawing/2014/main" id="{B5162884-A504-1CF9-0305-F642D70D8F5A}"/>
              </a:ext>
            </a:extLst>
          </p:cNvPr>
          <p:cNvSpPr txBox="1"/>
          <p:nvPr/>
        </p:nvSpPr>
        <p:spPr>
          <a:xfrm>
            <a:off x="838200" y="1581455"/>
            <a:ext cx="9311701" cy="433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Enlisted Professional Military Education</a:t>
            </a:r>
          </a:p>
        </p:txBody>
      </p:sp>
      <p:sp>
        <p:nvSpPr>
          <p:cNvPr id="6" name="Content Placeholder 5">
            <a:extLst>
              <a:ext uri="{FF2B5EF4-FFF2-40B4-BE49-F238E27FC236}">
                <a16:creationId xmlns:a16="http://schemas.microsoft.com/office/drawing/2014/main" id="{D5FD8DCE-0883-1140-863F-2C10D96C7EE0}"/>
              </a:ext>
            </a:extLst>
          </p:cNvPr>
          <p:cNvSpPr txBox="1"/>
          <p:nvPr/>
        </p:nvSpPr>
        <p:spPr>
          <a:xfrm>
            <a:off x="842952" y="2073017"/>
            <a:ext cx="5253048" cy="15914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200"/>
          </a:p>
        </p:txBody>
      </p:sp>
      <p:sp>
        <p:nvSpPr>
          <p:cNvPr id="8" name="TextBox 7">
            <a:extLst>
              <a:ext uri="{FF2B5EF4-FFF2-40B4-BE49-F238E27FC236}">
                <a16:creationId xmlns:a16="http://schemas.microsoft.com/office/drawing/2014/main" id="{3B40FEEB-5C84-97AF-02E1-78C0BA871E47}"/>
              </a:ext>
            </a:extLst>
          </p:cNvPr>
          <p:cNvSpPr txBox="1"/>
          <p:nvPr/>
        </p:nvSpPr>
        <p:spPr>
          <a:xfrm>
            <a:off x="838200" y="2213539"/>
            <a:ext cx="6096000" cy="1569660"/>
          </a:xfrm>
          <a:prstGeom prst="rect">
            <a:avLst/>
          </a:prstGeom>
          <a:noFill/>
        </p:spPr>
        <p:txBody>
          <a:bodyPr wrap="square">
            <a:spAutoFit/>
          </a:bodyPr>
          <a:lstStyle/>
          <a:p>
            <a:r>
              <a:rPr lang="en-US" sz="1200" b="0" i="0">
                <a:effectLst/>
              </a:rPr>
              <a:t>Air Force Enlisted Professional Military Education (EPME) is created and provided through the Thomas N. Barnes Center for Enlisted Education. EPME courses include fitness and drill and ceremony components as well as formal lectures and academic research projects.</a:t>
            </a:r>
          </a:p>
          <a:p>
            <a:endParaRPr lang="en-US" sz="1200"/>
          </a:p>
          <a:p>
            <a:r>
              <a:rPr lang="en-US" sz="1200" b="0" i="0">
                <a:effectLst/>
              </a:rPr>
              <a:t>Air Force EPME courses have been approved for college credit in the Leadership, Management &amp; Military Science discipline of the service's Community College of the Air Force Associate in Applied Science degree programs.</a:t>
            </a:r>
            <a:endParaRPr lang="en-US" sz="1200"/>
          </a:p>
        </p:txBody>
      </p:sp>
    </p:spTree>
    <p:extLst>
      <p:ext uri="{BB962C8B-B14F-4D97-AF65-F5344CB8AC3E}">
        <p14:creationId xmlns:p14="http://schemas.microsoft.com/office/powerpoint/2010/main" val="200370595"/>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3B56E65-DA97-4594-B0DD-F9247D65CAD5}"/>
              </a:ext>
            </a:extLst>
          </p:cNvPr>
          <p:cNvSpPr>
            <a:spLocks noGrp="1"/>
          </p:cNvSpPr>
          <p:nvPr>
            <p:ph type="title"/>
          </p:nvPr>
        </p:nvSpPr>
        <p:spPr/>
        <p:txBody>
          <a:bodyPr/>
          <a:lstStyle/>
          <a:p>
            <a:r>
              <a:rPr lang="en-US" b="1"/>
              <a:t>Training</a:t>
            </a:r>
            <a:r>
              <a:rPr lang="en-US"/>
              <a:t>: </a:t>
            </a:r>
            <a:r>
              <a:rPr lang="en-US" sz="4000"/>
              <a:t>Example Resume</a:t>
            </a:r>
          </a:p>
        </p:txBody>
      </p:sp>
      <p:sp>
        <p:nvSpPr>
          <p:cNvPr id="3" name="Content Placeholder 2">
            <a:extLst>
              <a:ext uri="{FF2B5EF4-FFF2-40B4-BE49-F238E27FC236}">
                <a16:creationId xmlns:a16="http://schemas.microsoft.com/office/drawing/2014/main" id="{638CE32D-91A2-4857-945B-59E81201EEC8}"/>
              </a:ext>
            </a:extLst>
          </p:cNvPr>
          <p:cNvSpPr>
            <a:spLocks noGrp="1"/>
          </p:cNvSpPr>
          <p:nvPr>
            <p:ph idx="1"/>
          </p:nvPr>
        </p:nvSpPr>
        <p:spPr>
          <a:xfrm>
            <a:off x="838200" y="1487296"/>
            <a:ext cx="10515600" cy="4869053"/>
          </a:xfrm>
        </p:spPr>
        <p:txBody>
          <a:bodyPr>
            <a:normAutofit/>
          </a:bodyPr>
          <a:lstStyle/>
          <a:p>
            <a:pPr marL="0" indent="0">
              <a:buNone/>
            </a:pPr>
            <a:r>
              <a:rPr lang="en-US" sz="1200"/>
              <a:t>Based on the experience gained from Basic Military Training, Technical Training, Upgrade Training, and Leadership Training, you will become a true Airman with a well-rounded career trajectory. Importantly, you will also look good "on paper". As an example, we've included a sample of what your resume could look like after an enlistment: </a:t>
            </a:r>
          </a:p>
          <a:p>
            <a:pPr marL="0" indent="0">
              <a:buNone/>
            </a:pPr>
            <a:endParaRPr lang="en-US" sz="1400"/>
          </a:p>
          <a:p>
            <a:pPr marL="0" indent="0">
              <a:buNone/>
            </a:pPr>
            <a:r>
              <a:rPr lang="en-US" sz="1600" b="1"/>
              <a:t>Air Force Specialty Code</a:t>
            </a:r>
          </a:p>
          <a:p>
            <a:pPr marL="0" indent="0">
              <a:buNone/>
            </a:pPr>
            <a:r>
              <a:rPr lang="en-US" sz="1200"/>
              <a:t>An Air Force Specialty Code "AFSC" is the job that an Airman performs while serving. You will gain valuable experience during this time, preparing you for a career in the workforce. Here's some information on the AFSC currently selected:</a:t>
            </a:r>
          </a:p>
          <a:p>
            <a:pPr marL="0" indent="0">
              <a:buNone/>
            </a:pPr>
            <a:r>
              <a:rPr lang="en-US" sz="1400" b="1"/>
              <a:t>AFSC</a:t>
            </a:r>
            <a:r>
              <a:rPr lang="en-US" sz="1400"/>
              <a:t>: </a:t>
            </a:r>
            <a:r>
              <a:rPr lang="en-US" sz="1200"/>
              <a:t>Airborne Intelligence, Surveillance And Reconnaissance (Isr) Operator - 1A8X2</a:t>
            </a:r>
          </a:p>
          <a:p>
            <a:pPr marL="0" indent="0">
              <a:buNone/>
            </a:pPr>
            <a:r>
              <a:rPr lang="en-US" sz="1400" b="1"/>
              <a:t>AFSC Description</a:t>
            </a:r>
            <a:r>
              <a:rPr lang="en-US" sz="1400"/>
              <a:t>: </a:t>
            </a:r>
            <a:r>
              <a:rPr lang="en-US" sz="1200"/>
              <a:t>Flies as primary aircrew onboard a wide variety of aircraft to operate, evaluate and manage airborne ISR information and related ground processing systems. Performs identification, acquisition, recording, analysis and reporting of assigned ISR tasks. Provides ISR threat warning support and interfaces with other units. Performs and assists with mission planning. Maintains assigned publications and currency items. Participates in theater and tactical-level ISR coordination networks. Processes, analyzes and disseminates ISR information obtained from onboard sensors during missions in progress. Related DoD Occupational Subgroups: 123100, 123200, and 155600.</a:t>
            </a:r>
            <a:br>
              <a:rPr lang="en-US" sz="1400"/>
            </a:br>
            <a:endParaRPr lang="en-US" sz="1400"/>
          </a:p>
          <a:p>
            <a:pPr marL="0" indent="0">
              <a:buNone/>
            </a:pPr>
            <a:r>
              <a:rPr lang="en-US" sz="1600" b="1"/>
              <a:t>Education</a:t>
            </a:r>
            <a:r>
              <a:rPr lang="en-US" sz="1400"/>
              <a:t> </a:t>
            </a:r>
          </a:p>
          <a:p>
            <a:pPr marL="0" indent="0">
              <a:buNone/>
            </a:pPr>
            <a:r>
              <a:rPr lang="en-US" sz="1400"/>
              <a:t>Associates of Applied Science in </a:t>
            </a:r>
            <a:r>
              <a:rPr lang="en-US" sz="1400" b="1"/>
              <a:t>Intelligence Studies &amp;Technology(9INZ)</a:t>
            </a:r>
            <a:r>
              <a:rPr lang="en-US" sz="1400"/>
              <a:t>.</a:t>
            </a:r>
          </a:p>
          <a:p>
            <a:pPr marL="0" indent="0">
              <a:buNone/>
            </a:pPr>
            <a:r>
              <a:rPr lang="en-US" sz="1200"/>
              <a:t>The </a:t>
            </a:r>
            <a:r>
              <a:rPr lang="en-US" sz="1200" b="1"/>
              <a:t>Intelligence Studies &amp;Technology(9INZ)</a:t>
            </a:r>
            <a:r>
              <a:rPr lang="en-US" sz="1200"/>
              <a:t> major program includes technical and on-the-job education, leadership/management and military studies, physical education, general education (communications, mathematics, social science, and humanities), as well as program electives for you to choose from such as natural science courses or a foreign language.</a:t>
            </a:r>
          </a:p>
          <a:p>
            <a:pPr marL="0" indent="0">
              <a:buNone/>
            </a:pPr>
            <a:endParaRPr lang="en-US" sz="1400"/>
          </a:p>
        </p:txBody>
      </p:sp>
      <p:sp>
        <p:nvSpPr>
          <p:cNvPr id="4" name="Date Placeholder 3">
            <a:extLst>
              <a:ext uri="{FF2B5EF4-FFF2-40B4-BE49-F238E27FC236}">
                <a16:creationId xmlns:a16="http://schemas.microsoft.com/office/drawing/2014/main" id="{A0136154-B574-48C9-93B1-E0414DB8DA7E}"/>
              </a:ext>
            </a:extLst>
          </p:cNvPr>
          <p:cNvSpPr>
            <a:spLocks noGrp="1"/>
          </p:cNvSpPr>
          <p:nvPr>
            <p:ph type="dt" sz="half" idx="10"/>
          </p:nvPr>
        </p:nvSpPr>
        <p:spPr/>
        <p:txBody>
          <a:bodyPr/>
          <a:lstStyle/>
          <a:p>
            <a:fld id="{2C07E6FD-FCE5-46EB-8195-80055698FF2C}" type="datetime1">
              <a:rPr lang="en-US" smtClean="0"/>
              <a:t>5/24/2026</a:t>
            </a:fld>
            <a:endParaRPr lang="en-US"/>
          </a:p>
        </p:txBody>
      </p:sp>
      <p:sp>
        <p:nvSpPr>
          <p:cNvPr id="5" name="Slide Number Placeholder 4">
            <a:extLst>
              <a:ext uri="{FF2B5EF4-FFF2-40B4-BE49-F238E27FC236}">
                <a16:creationId xmlns:a16="http://schemas.microsoft.com/office/drawing/2014/main" id="{A7D08DBB-9918-44FF-921D-50DFF09D90A9}"/>
              </a:ext>
            </a:extLst>
          </p:cNvPr>
          <p:cNvSpPr>
            <a:spLocks noGrp="1"/>
          </p:cNvSpPr>
          <p:nvPr>
            <p:ph type="sldNum" sz="quarter" idx="12"/>
          </p:nvPr>
        </p:nvSpPr>
        <p:spPr/>
        <p:txBody>
          <a:bodyPr/>
          <a:lstStyle/>
          <a:p>
            <a:fld id="{D8FFEE83-99BB-46C6-889A-AD2C22DF1251}" type="slidenum">
              <a:rPr lang="en-US" smtClean="0"/>
              <a:t>16</a:t>
            </a:fld>
            <a:endParaRPr lang="en-US"/>
          </a:p>
        </p:txBody>
      </p:sp>
    </p:spTree>
    <p:extLst>
      <p:ext uri="{BB962C8B-B14F-4D97-AF65-F5344CB8AC3E}">
        <p14:creationId xmlns:p14="http://schemas.microsoft.com/office/powerpoint/2010/main" val="3006962263"/>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F1AA4CD-C4E0-4B92-8A8E-1BF738F10E6B}"/>
              </a:ext>
            </a:extLst>
          </p:cNvPr>
          <p:cNvSpPr>
            <a:spLocks noGrp="1"/>
          </p:cNvSpPr>
          <p:nvPr>
            <p:ph type="title"/>
          </p:nvPr>
        </p:nvSpPr>
        <p:spPr/>
        <p:txBody>
          <a:bodyPr/>
          <a:lstStyle/>
          <a:p>
            <a:r>
              <a:rPr lang="en-US" b="1"/>
              <a:t>Training</a:t>
            </a:r>
            <a:r>
              <a:rPr lang="en-US"/>
              <a:t>: </a:t>
            </a:r>
            <a:r>
              <a:rPr lang="en-US" sz="4000"/>
              <a:t>Example Resume</a:t>
            </a:r>
          </a:p>
        </p:txBody>
      </p:sp>
      <p:sp>
        <p:nvSpPr>
          <p:cNvPr id="3" name="Content Placeholder 2">
            <a:extLst>
              <a:ext uri="{FF2B5EF4-FFF2-40B4-BE49-F238E27FC236}">
                <a16:creationId xmlns:a16="http://schemas.microsoft.com/office/drawing/2014/main" id="{37C641F1-4E1C-4D50-887D-A7FCAD2358A6}"/>
              </a:ext>
            </a:extLst>
          </p:cNvPr>
          <p:cNvSpPr>
            <a:spLocks noGrp="1"/>
          </p:cNvSpPr>
          <p:nvPr>
            <p:ph idx="1"/>
          </p:nvPr>
        </p:nvSpPr>
        <p:spPr/>
        <p:txBody>
          <a:bodyPr>
            <a:normAutofit fontScale="95000" lnSpcReduction="20000"/>
          </a:bodyPr>
          <a:lstStyle/>
          <a:p>
            <a:pPr marL="0" indent="0">
              <a:buNone/>
            </a:pPr>
            <a:r>
              <a:rPr lang="en-US" sz="1600" b="1"/>
              <a:t>Training and Credentials</a:t>
            </a:r>
          </a:p>
          <a:p>
            <a:pPr marL="0" indent="0">
              <a:buNone/>
            </a:pPr>
            <a:r>
              <a:rPr lang="en-US" sz="1200"/>
              <a:t>In addition to your </a:t>
            </a:r>
            <a:r>
              <a:rPr lang="en-US" sz="1200" b="1"/>
              <a:t>Intelligence Studies &amp;Technology(9INZ)</a:t>
            </a:r>
            <a:r>
              <a:rPr lang="en-US" sz="1200"/>
              <a:t> degree, you will receive additional on-the-job (or "occupational") training that will result in your ability to gain certifications and credentials to prove to future employers that you have the skills necessary to succeed in a variety careers in the civilian job market. You will gain some during your time in the Air Force, but your options also open with civilian credentials that you can target as you understand what path you want to take your career. We have provided samples below.</a:t>
            </a:r>
          </a:p>
          <a:p>
            <a:pPr marL="0" indent="0">
              <a:buNone/>
            </a:pPr>
            <a:r>
              <a:rPr lang="en-US" sz="1200" u="sng"/>
              <a:t>Available Credentials*:</a:t>
            </a:r>
          </a:p>
          <a:p>
            <a:pPr marL="0" indent="0">
              <a:buNone/>
            </a:pPr>
            <a:r>
              <a:rPr lang="en-US" sz="1200"/>
              <a:t>Certified Safety Professional (Csp), General Radiotelephone Operator License (Pg), Certified Records Manager (Crm), Comptia A+ Ce, Network Systems Technician (Nst), Certified Homeland Security Manager (Chsm), Associate Safety Professional (Asp), Certified Wireless Design Professional (Cwdp), Cisco Certified Network Professional (Ccnp) Security, Industrial Security Professional (Isp), Certified Intelligence Analyst Specialist (Cias), Cisco Certified Internetwork Expert Enterprise Wireless (Ccie Wireless), Spectrum Management Certification, General Communications Technician - Level 1 (Gct1), Comptia Cdia+, Comptia Certified Technical Trainer (Ctt+), Certified Analytics Professional (Cap), General Communications Technician - Level 2 (Gct2), Comptia Network+ Ce, Associate Certified Analytics Professional (Acap), Comptia Cybersecurity Analyst (Cysa+), Intelligence Fundamentals Professional Certification (Ifpc), Microsoft Office Specialist (Mos): Microsoft Office 2013, Microsoft Office Specialist (Mos): Microsoft Office 2016, Certified Records Analyst (Cra), Cisco Certified Network Associate (Ccna), Microsoft Office Specialist (Mos): Microsoft Excel 2016, Microsoft Office Specialist (Mos): Microsoft Excel 2016 Expert, Microsoft Office Specialist (Mos): Microsoft Access 2016, Microsoft Office Specialist (Mos): Microsoft Outlook 2016, Microsoft Office Specialist (Mos): Microsoft Powerpoint 2016, Microsoft Office Specialist (Mos): Microsoft Word 2016, Microsoft Office Specialist (Mos): Microsoft Word 2016 Expert, Spectrum Management (Sm) Engineer, Microsoft Office Specialist (Mos): Associate (Office 365 And Office 2019), Microsoft Office Specialist (Mos): Excel Associate (Excel And Excel 2019), Microsoft Office Specialist (Mos): Microsoft Access Expert (Access And Access 2019), Microsoft Office Specialist (Mos): Microsoft Excel Expert (Excel And Excel 2019), Microsoft Office Specialist (Mos): Microsoft Word Associate (Word And Word 2019), Microsoft Office Specialist (Mos): Microsoft Word Expert (Word And Word 2019), Microsoft Office Specialist (Mos): Outlook Associate (Outlook And Outlook 2019), Microsoft Office Specialist (Mos): Powerpoint Associate (Powerpoint And Powerpoint 2019), Certified Mapping Scientist, Gis/Lis (Asprs), Certified Mapping Scientist, Remote Sensing (Asprs), Cisco Certified Network Associate (Ccna) Routing And Switching, Associate Computing Professional (Acp), Certified Computing Professional (Ccp), Certified Manager (Cm), Certified Information Systems Security Professional (Cissp), Certified Confidentiality Officer, Certified Wireless Network Administrator (Cwna), Giac Security Essentials Certification (Gsec), Systems Security Certified Practitioner (Sscp), Certified Remote Sensing Technologist, Microsoft Office Specialist (Mos), Comptia Security+ Ce, Cisco Certified Internetwork Expert (Ccie) Security, Giac Information Security Fundamentals (Gisf), Certified Associate In Project Management (Capm), Leva Forensic Video Analyst (Cfva), International Computer Driving License, Certified Gis/Lis Technologist, Certified Photogrammetric Technologist, Sartech Ii, Sartech I / Crewleader, Sartech Iii, Giac Assessing And Auditing Wireless Networks (Gawn), Certified Wireless Security Professional (Cwsp), Cisco Certified Network Associate (Ccna) Security, Cisco Certified Network Associate Wireless (Ccna Wireless)</a:t>
            </a:r>
          </a:p>
          <a:p>
            <a:pPr marL="0" indent="0">
              <a:buNone/>
            </a:pPr>
            <a:r>
              <a:rPr lang="en-US" sz="1200" i="1"/>
              <a:t>*Note: Credentials earned in the Air Force are directly applicable to civilian careers.</a:t>
            </a:r>
          </a:p>
        </p:txBody>
      </p:sp>
      <p:sp>
        <p:nvSpPr>
          <p:cNvPr id="4" name="Date Placeholder 3">
            <a:extLst>
              <a:ext uri="{FF2B5EF4-FFF2-40B4-BE49-F238E27FC236}">
                <a16:creationId xmlns:a16="http://schemas.microsoft.com/office/drawing/2014/main" id="{30C95314-5356-497B-B725-FB4D8D3E9D99}"/>
              </a:ext>
            </a:extLst>
          </p:cNvPr>
          <p:cNvSpPr>
            <a:spLocks noGrp="1"/>
          </p:cNvSpPr>
          <p:nvPr>
            <p:ph type="dt" sz="half" idx="10"/>
          </p:nvPr>
        </p:nvSpPr>
        <p:spPr/>
        <p:txBody>
          <a:bodyPr/>
          <a:lstStyle/>
          <a:p>
            <a:fld id="{2C07E6FD-FCE5-46EB-8195-80055698FF2C}" type="datetime1">
              <a:rPr lang="en-US" smtClean="0"/>
              <a:t>5/24/2026</a:t>
            </a:fld>
            <a:endParaRPr lang="en-US"/>
          </a:p>
        </p:txBody>
      </p:sp>
      <p:sp>
        <p:nvSpPr>
          <p:cNvPr id="5" name="Slide Number Placeholder 4">
            <a:extLst>
              <a:ext uri="{FF2B5EF4-FFF2-40B4-BE49-F238E27FC236}">
                <a16:creationId xmlns:a16="http://schemas.microsoft.com/office/drawing/2014/main" id="{3EC0C315-3C24-49A2-BDD6-2E992EBA9FCD}"/>
              </a:ext>
            </a:extLst>
          </p:cNvPr>
          <p:cNvSpPr>
            <a:spLocks noGrp="1"/>
          </p:cNvSpPr>
          <p:nvPr>
            <p:ph type="sldNum" sz="quarter" idx="12"/>
          </p:nvPr>
        </p:nvSpPr>
        <p:spPr/>
        <p:txBody>
          <a:bodyPr/>
          <a:lstStyle/>
          <a:p>
            <a:fld id="{D8FFEE83-99BB-46C6-889A-AD2C22DF1251}" type="slidenum">
              <a:rPr lang="en-US" smtClean="0"/>
              <a:t>17</a:t>
            </a:fld>
            <a:endParaRPr lang="en-US"/>
          </a:p>
        </p:txBody>
      </p:sp>
    </p:spTree>
    <p:extLst>
      <p:ext uri="{BB962C8B-B14F-4D97-AF65-F5344CB8AC3E}">
        <p14:creationId xmlns:p14="http://schemas.microsoft.com/office/powerpoint/2010/main" val="83505521"/>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0FE42EA-AEFA-4CE6-AEBE-D4F603674889}"/>
              </a:ext>
            </a:extLst>
          </p:cNvPr>
          <p:cNvSpPr>
            <a:spLocks noGrp="1"/>
          </p:cNvSpPr>
          <p:nvPr>
            <p:ph type="title"/>
          </p:nvPr>
        </p:nvSpPr>
        <p:spPr/>
        <p:txBody>
          <a:bodyPr/>
          <a:lstStyle/>
          <a:p>
            <a:r>
              <a:rPr lang="en-US" b="1"/>
              <a:t>Training</a:t>
            </a:r>
            <a:r>
              <a:rPr lang="en-US"/>
              <a:t>: </a:t>
            </a:r>
            <a:r>
              <a:rPr lang="en-US" sz="4000"/>
              <a:t>Example Resume</a:t>
            </a:r>
          </a:p>
        </p:txBody>
      </p:sp>
      <p:sp>
        <p:nvSpPr>
          <p:cNvPr id="3" name="Date Placeholder 2">
            <a:extLst>
              <a:ext uri="{FF2B5EF4-FFF2-40B4-BE49-F238E27FC236}">
                <a16:creationId xmlns:a16="http://schemas.microsoft.com/office/drawing/2014/main" id="{F38345D9-9F34-4FE6-9C86-A290D2BD4894}"/>
              </a:ext>
            </a:extLst>
          </p:cNvPr>
          <p:cNvSpPr>
            <a:spLocks noGrp="1"/>
          </p:cNvSpPr>
          <p:nvPr>
            <p:ph type="dt" sz="half" idx="10"/>
          </p:nvPr>
        </p:nvSpPr>
        <p:spPr/>
        <p:txBody>
          <a:bodyPr/>
          <a:lstStyle/>
          <a:p>
            <a:fld id="{9B8A86B4-9B92-4ED1-9BED-6B9FC30B9700}" type="datetime1">
              <a:rPr lang="en-US" smtClean="0"/>
              <a:t>5/24/2026</a:t>
            </a:fld>
            <a:endParaRPr lang="en-US"/>
          </a:p>
        </p:txBody>
      </p:sp>
      <p:sp>
        <p:nvSpPr>
          <p:cNvPr id="4" name="Slide Number Placeholder 3">
            <a:extLst>
              <a:ext uri="{FF2B5EF4-FFF2-40B4-BE49-F238E27FC236}">
                <a16:creationId xmlns:a16="http://schemas.microsoft.com/office/drawing/2014/main" id="{204FE799-E033-4FBA-8A1C-1E05840AFDDA}"/>
              </a:ext>
            </a:extLst>
          </p:cNvPr>
          <p:cNvSpPr>
            <a:spLocks noGrp="1"/>
          </p:cNvSpPr>
          <p:nvPr>
            <p:ph type="sldNum" sz="quarter" idx="12"/>
          </p:nvPr>
        </p:nvSpPr>
        <p:spPr/>
        <p:txBody>
          <a:bodyPr/>
          <a:lstStyle/>
          <a:p>
            <a:fld id="{D8FFEE83-99BB-46C6-889A-AD2C22DF1251}" type="slidenum">
              <a:rPr lang="en-US" smtClean="0"/>
              <a:t>18</a:t>
            </a:fld>
            <a:endParaRPr lang="en-US"/>
          </a:p>
        </p:txBody>
      </p:sp>
      <p:sp>
        <p:nvSpPr>
          <p:cNvPr id="5" name="Content Placeholder 4">
            <a:extLst>
              <a:ext uri="{FF2B5EF4-FFF2-40B4-BE49-F238E27FC236}">
                <a16:creationId xmlns:a16="http://schemas.microsoft.com/office/drawing/2014/main" id="{5B979729-BEAE-4E47-BED1-79B70C1E770A}"/>
              </a:ext>
            </a:extLst>
          </p:cNvPr>
          <p:cNvSpPr>
            <a:spLocks noGrp="1"/>
          </p:cNvSpPr>
          <p:nvPr>
            <p:ph sz="half" idx="14"/>
          </p:nvPr>
        </p:nvSpPr>
        <p:spPr/>
        <p:txBody>
          <a:bodyPr/>
          <a:lstStyle/>
          <a:p>
            <a:pPr marL="0" indent="0" algn="ctr">
              <a:buNone/>
            </a:pPr>
            <a:r>
              <a:rPr lang="en-US" u="sng"/>
              <a:t>Leadership Experience</a:t>
            </a:r>
          </a:p>
          <a:p>
            <a:pPr marL="0" indent="0">
              <a:buNone/>
            </a:pPr>
            <a:r>
              <a:rPr lang="en-US" sz="1200"/>
              <a:t>Leadership Experience relates to how long you have led teams of people. Leadership achievement levels include Supervisor, Manager, and Director. After you complete Airman Leadership School, you will reach the Supervisor level in which you are responsible for leading small teams of 10-15 persons. This paygrade undergoes a moderate amount of leadership training and is similar in duties to a supervisor in the workforce.</a:t>
            </a:r>
          </a:p>
          <a:p>
            <a:pPr marL="0" indent="0">
              <a:buNone/>
            </a:pPr>
            <a:r>
              <a:rPr lang="en-US" b="1"/>
              <a:t>Leadership</a:t>
            </a:r>
            <a:r>
              <a:rPr lang="en-US"/>
              <a:t>:</a:t>
            </a:r>
          </a:p>
          <a:p>
            <a:pPr marL="0" indent="0">
              <a:buNone/>
            </a:pPr>
            <a:r>
              <a:rPr lang="en-US" sz="1200"/>
              <a:t>Number of Years: 0</a:t>
            </a:r>
          </a:p>
          <a:p>
            <a:pPr marL="0" indent="0">
              <a:buNone/>
            </a:pPr>
            <a:r>
              <a:rPr lang="en-US" sz="1200"/>
              <a:t>Achievement Level: Supervisor</a:t>
            </a:r>
          </a:p>
        </p:txBody>
      </p:sp>
      <p:sp>
        <p:nvSpPr>
          <p:cNvPr id="6" name="Content Placeholder 5">
            <a:extLst>
              <a:ext uri="{FF2B5EF4-FFF2-40B4-BE49-F238E27FC236}">
                <a16:creationId xmlns:a16="http://schemas.microsoft.com/office/drawing/2014/main" id="{03835279-02CD-4316-975B-F9F071DE669D}"/>
              </a:ext>
            </a:extLst>
          </p:cNvPr>
          <p:cNvSpPr>
            <a:spLocks noGrp="1"/>
          </p:cNvSpPr>
          <p:nvPr>
            <p:ph sz="half" idx="18"/>
          </p:nvPr>
        </p:nvSpPr>
        <p:spPr/>
        <p:txBody>
          <a:bodyPr/>
          <a:lstStyle/>
          <a:p>
            <a:pPr marL="0" indent="0" algn="ctr">
              <a:buNone/>
            </a:pPr>
            <a:r>
              <a:rPr lang="en-US" u="sng"/>
              <a:t>Technical Experience</a:t>
            </a:r>
          </a:p>
          <a:p>
            <a:pPr marL="0" indent="0">
              <a:buNone/>
            </a:pPr>
            <a:r>
              <a:rPr lang="en-US" sz="1200"/>
              <a:t>Technical Experience is what you get when you begin performing a job. In fact, you could replace "technical" with "on-the-job" experience to better understand the term. Because you begin a job (or an "occupation") in the military after you join the Air Force, you immediately begin gaining job skills that you can use in your next career.</a:t>
            </a:r>
          </a:p>
          <a:p>
            <a:pPr marL="0" indent="0">
              <a:buNone/>
            </a:pPr>
            <a:endParaRPr lang="en-US"/>
          </a:p>
          <a:p>
            <a:pPr marL="0" indent="0">
              <a:buNone/>
            </a:pPr>
            <a:r>
              <a:rPr lang="en-US" b="1"/>
              <a:t>Technical</a:t>
            </a:r>
            <a:r>
              <a:rPr lang="en-US"/>
              <a:t>:</a:t>
            </a:r>
          </a:p>
          <a:p>
            <a:pPr marL="0" indent="0">
              <a:buNone/>
            </a:pPr>
            <a:r>
              <a:rPr lang="en-US" sz="1200"/>
              <a:t>Number of Years: 4 Year Contract</a:t>
            </a:r>
          </a:p>
          <a:p>
            <a:pPr marL="0" indent="0">
              <a:buNone/>
            </a:pPr>
            <a:r>
              <a:rPr lang="en-US" sz="1200"/>
              <a:t>Achievement Level: 3</a:t>
            </a:r>
          </a:p>
        </p:txBody>
      </p:sp>
      <p:sp>
        <p:nvSpPr>
          <p:cNvPr id="7" name="Content Placeholder 6">
            <a:extLst>
              <a:ext uri="{FF2B5EF4-FFF2-40B4-BE49-F238E27FC236}">
                <a16:creationId xmlns:a16="http://schemas.microsoft.com/office/drawing/2014/main" id="{C8229F00-E629-4728-8501-366D3C945C68}"/>
              </a:ext>
            </a:extLst>
          </p:cNvPr>
          <p:cNvSpPr>
            <a:spLocks noGrp="1"/>
          </p:cNvSpPr>
          <p:nvPr>
            <p:ph sz="half" idx="25"/>
          </p:nvPr>
        </p:nvSpPr>
        <p:spPr/>
        <p:txBody>
          <a:bodyPr>
            <a:normAutofit/>
          </a:bodyPr>
          <a:lstStyle/>
          <a:p>
            <a:pPr marL="0" indent="0">
              <a:buNone/>
            </a:pPr>
            <a:r>
              <a:rPr lang="en-US" sz="1600" b="1"/>
              <a:t>Experience</a:t>
            </a:r>
          </a:p>
          <a:p>
            <a:pPr marL="0" indent="0">
              <a:buNone/>
            </a:pPr>
            <a:r>
              <a:rPr lang="en-US" sz="1200"/>
              <a:t>One of the clearest ways the Air Force helps you distinguish yourself from your civilian counterparts is helping you gain higher experience levels from the moment you enter the workforce. "Experience" can be divided into two categories: Technical and Leadership. </a:t>
            </a:r>
          </a:p>
        </p:txBody>
      </p:sp>
    </p:spTree>
    <p:extLst>
      <p:ext uri="{BB962C8B-B14F-4D97-AF65-F5344CB8AC3E}">
        <p14:creationId xmlns:p14="http://schemas.microsoft.com/office/powerpoint/2010/main" val="2716878253"/>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t>Education</a:t>
            </a:r>
            <a:r>
              <a:rPr lang="en-US"/>
              <a:t>: </a:t>
            </a:r>
            <a:r>
              <a:rPr lang="en-US" sz="4000"/>
              <a:t>A Path to Higher Learning</a:t>
            </a:r>
          </a:p>
        </p:txBody>
      </p:sp>
      <p:sp>
        <p:nvSpPr>
          <p:cNvPr id="3" name="Content Placeholder 2"/>
          <p:cNvSpPr>
            <a:spLocks noGrp="1"/>
          </p:cNvSpPr>
          <p:nvPr>
            <p:ph sz="half" idx="1"/>
          </p:nvPr>
        </p:nvSpPr>
        <p:spPr>
          <a:xfrm>
            <a:off x="838200" y="1687514"/>
            <a:ext cx="5181600" cy="1752520"/>
          </a:xfrm>
        </p:spPr>
        <p:txBody>
          <a:bodyPr vert="horz" lIns="91440" tIns="45720" rIns="91440" bIns="45720" rtlCol="0" anchor="t">
            <a:normAutofit/>
          </a:bodyPr>
          <a:lstStyle/>
          <a:p>
            <a:pPr marL="0" indent="0">
              <a:buNone/>
            </a:pPr>
            <a:r>
              <a:rPr lang="en-US" sz="1200"/>
              <a:t>The U.S. Air Force puts every Airman on a path to achieve an Associate's Degree of Applied Sciences by automatically enrolling them into the Community College of the Air Force. Throughout your Basic Military Training, Technical Training (job-specific), and Professional Military Education, you'll begin earning college credits towards your AAS degree. From there, it'll be up to you to finish your degree.</a:t>
            </a:r>
          </a:p>
          <a:p>
            <a:pPr marL="0" indent="0">
              <a:buNone/>
            </a:pPr>
            <a:r>
              <a:rPr lang="en-US" sz="1200" b="1" i="1"/>
              <a:t>Your education is more in reach with a career in the Air Force.</a:t>
            </a:r>
          </a:p>
        </p:txBody>
      </p:sp>
      <p:sp>
        <p:nvSpPr>
          <p:cNvPr id="5" name="Date Placeholder 4"/>
          <p:cNvSpPr>
            <a:spLocks noGrp="1"/>
          </p:cNvSpPr>
          <p:nvPr>
            <p:ph type="dt" sz="half" idx="10"/>
          </p:nvPr>
        </p:nvSpPr>
        <p:spPr/>
        <p:txBody>
          <a:bodyPr/>
          <a:lstStyle/>
          <a:p>
            <a:fld id="{6BED7D8A-1E64-42FD-BCA0-13C3A296FC69}" type="datetime1">
              <a:rPr lang="en-US" smtClean="0"/>
              <a:t>5/24/2026</a:t>
            </a:fld>
            <a:endParaRPr lang="en-US"/>
          </a:p>
        </p:txBody>
      </p:sp>
      <p:sp>
        <p:nvSpPr>
          <p:cNvPr id="6" name="Slide Number Placeholder 5"/>
          <p:cNvSpPr>
            <a:spLocks noGrp="1"/>
          </p:cNvSpPr>
          <p:nvPr>
            <p:ph type="sldNum" sz="quarter" idx="12"/>
          </p:nvPr>
        </p:nvSpPr>
        <p:spPr/>
        <p:txBody>
          <a:bodyPr/>
          <a:lstStyle/>
          <a:p>
            <a:fld id="{D8FFEE83-99BB-46C6-889A-AD2C22DF1251}" type="slidenum">
              <a:rPr lang="en-US" smtClean="0"/>
              <a:t>19</a:t>
            </a:fld>
            <a:endParaRPr lang="en-US"/>
          </a:p>
        </p:txBody>
      </p:sp>
      <p:pic>
        <p:nvPicPr>
          <p:cNvPr id="10" name="{{Chart|47|Html}}"/>
          <p:cNvPicPr>
            <a:picLocks noGrp="1" noChangeAspect="1"/>
          </p:cNvPicPr>
          <p:nvPr>
            <p:ph sz="half" idx="2"/>
          </p:nvPr>
        </p:nvPicPr>
        <p:blipFill>
          <a:blip r:embed="rId2">
            <a:extLst>
              <a:ext uri="{28A0092B-C50C-407E-A947-70E740481C1C}">
                <a14:useLocalDpi xmlns:a14="http://schemas.microsoft.com/office/drawing/2010/main" val="0"/>
              </a:ext>
            </a:extLst>
          </a:blip>
          <a:srcRect t="2206" b="2206"/>
          <a:stretch>
            <a:fillRect/>
          </a:stretch>
        </p:blipFill>
        <p:spPr>
          <a:xfrm>
            <a:off x="6309360" y="1517793"/>
            <a:ext cx="5044440" cy="2414127"/>
          </a:xfrm>
        </p:spPr>
      </p:pic>
      <p:sp>
        <p:nvSpPr>
          <p:cNvPr id="8" name="TextBox 7">
            <a:extLst>
              <a:ext uri="{FF2B5EF4-FFF2-40B4-BE49-F238E27FC236}">
                <a16:creationId xmlns:a16="http://schemas.microsoft.com/office/drawing/2014/main" id="{856EF6EF-E1B3-17FF-EEDD-28C2B06D717F}"/>
              </a:ext>
            </a:extLst>
          </p:cNvPr>
          <p:cNvSpPr txBox="1"/>
          <p:nvPr/>
        </p:nvSpPr>
        <p:spPr>
          <a:xfrm>
            <a:off x="838200" y="4602024"/>
            <a:ext cx="5181600" cy="1754326"/>
          </a:xfrm>
          <a:prstGeom prst="rect">
            <a:avLst/>
          </a:prstGeom>
          <a:noFill/>
        </p:spPr>
        <p:txBody>
          <a:bodyPr wrap="square">
            <a:spAutoFit/>
          </a:bodyPr>
          <a:lstStyle/>
          <a:p>
            <a:pPr marL="0" indent="0" algn="just">
              <a:buNone/>
            </a:pPr>
            <a:r>
              <a:rPr lang="en-US" sz="1200"/>
              <a:t>The </a:t>
            </a:r>
            <a:r>
              <a:rPr lang="en-US" sz="1200">
                <a:hlinkClick r:id="rId3"/>
              </a:rPr>
              <a:t>Community College of the Air Force (CCAF) </a:t>
            </a:r>
            <a:r>
              <a:rPr lang="en-US" sz="1200"/>
              <a:t>is the only degree-granting institution of higher learning in the world dedicated exclusively to enlisted personnel. It offers enlisted Airmen the opportunity to earn a two-year Associate in Applied Science (AAS) degree that pertains to your Air Force career. When you join the Air Force, you're automatically enrolled and will begin earning credits toward a college degree as soon as you begin basic training. </a:t>
            </a:r>
            <a:r>
              <a:rPr lang="en-US" sz="1200" b="1" i="1"/>
              <a:t>22,000 Airmen jump start their education each year by earning degrees from CCAF</a:t>
            </a:r>
            <a:r>
              <a:rPr lang="en-US" sz="1200"/>
              <a:t>.</a:t>
            </a:r>
          </a:p>
        </p:txBody>
      </p:sp>
      <p:sp>
        <p:nvSpPr>
          <p:cNvPr id="11" name="TextBox 10">
            <a:extLst>
              <a:ext uri="{FF2B5EF4-FFF2-40B4-BE49-F238E27FC236}">
                <a16:creationId xmlns:a16="http://schemas.microsoft.com/office/drawing/2014/main" id="{9D3ABE23-97DE-1595-0733-603F276D347E}"/>
              </a:ext>
            </a:extLst>
          </p:cNvPr>
          <p:cNvSpPr txBox="1"/>
          <p:nvPr/>
        </p:nvSpPr>
        <p:spPr>
          <a:xfrm>
            <a:off x="838200" y="4176118"/>
            <a:ext cx="5181600" cy="430887"/>
          </a:xfrm>
          <a:prstGeom prst="rect">
            <a:avLst/>
          </a:prstGeom>
          <a:noFill/>
        </p:spPr>
        <p:txBody>
          <a:bodyPr wrap="square">
            <a:spAutoFit/>
          </a:bodyPr>
          <a:lstStyle/>
          <a:p>
            <a:r>
              <a:rPr lang="en-US" sz="2200" b="1"/>
              <a:t>Community College of the Air Force</a:t>
            </a:r>
          </a:p>
        </p:txBody>
      </p:sp>
      <p:sp>
        <p:nvSpPr>
          <p:cNvPr id="13" name="TextBox 12">
            <a:extLst>
              <a:ext uri="{FF2B5EF4-FFF2-40B4-BE49-F238E27FC236}">
                <a16:creationId xmlns:a16="http://schemas.microsoft.com/office/drawing/2014/main" id="{15F49B8D-FDE0-5EE1-EA1B-3A7E7F2FAE1D}"/>
              </a:ext>
            </a:extLst>
          </p:cNvPr>
          <p:cNvSpPr txBox="1"/>
          <p:nvPr/>
        </p:nvSpPr>
        <p:spPr>
          <a:xfrm>
            <a:off x="6309360" y="4948151"/>
            <a:ext cx="6094476" cy="430887"/>
          </a:xfrm>
          <a:prstGeom prst="rect">
            <a:avLst/>
          </a:prstGeom>
          <a:noFill/>
        </p:spPr>
        <p:txBody>
          <a:bodyPr wrap="square">
            <a:spAutoFit/>
          </a:bodyPr>
          <a:lstStyle/>
          <a:p>
            <a:r>
              <a:rPr lang="en-US" sz="2200" b="1"/>
              <a:t>College Level Exam Program</a:t>
            </a:r>
          </a:p>
        </p:txBody>
      </p:sp>
      <p:sp>
        <p:nvSpPr>
          <p:cNvPr id="15" name="TextBox 14">
            <a:extLst>
              <a:ext uri="{FF2B5EF4-FFF2-40B4-BE49-F238E27FC236}">
                <a16:creationId xmlns:a16="http://schemas.microsoft.com/office/drawing/2014/main" id="{2FD213E3-3023-C5C7-F3F2-907A6348E2D0}"/>
              </a:ext>
            </a:extLst>
          </p:cNvPr>
          <p:cNvSpPr txBox="1"/>
          <p:nvPr/>
        </p:nvSpPr>
        <p:spPr>
          <a:xfrm>
            <a:off x="6309360" y="5374057"/>
            <a:ext cx="5044440" cy="646331"/>
          </a:xfrm>
          <a:prstGeom prst="rect">
            <a:avLst/>
          </a:prstGeom>
          <a:noFill/>
        </p:spPr>
        <p:txBody>
          <a:bodyPr wrap="square">
            <a:spAutoFit/>
          </a:bodyPr>
          <a:lstStyle/>
          <a:p>
            <a:pPr marL="0" indent="0" algn="just">
              <a:buNone/>
            </a:pPr>
            <a:r>
              <a:rPr lang="en-US" sz="1200"/>
              <a:t>The </a:t>
            </a:r>
            <a:r>
              <a:rPr lang="en-US" sz="1200">
                <a:hlinkClick r:id="rId4"/>
              </a:rPr>
              <a:t>College-Level Examination Program (CLEP) </a:t>
            </a:r>
            <a:r>
              <a:rPr lang="en-US" sz="1200"/>
              <a:t>is a program that allows you to earn credit for college courses by passing exams in various subject areas.</a:t>
            </a:r>
          </a:p>
        </p:txBody>
      </p:sp>
      <p:sp>
        <p:nvSpPr>
          <p:cNvPr id="17" name="TextBox 16">
            <a:extLst>
              <a:ext uri="{FF2B5EF4-FFF2-40B4-BE49-F238E27FC236}">
                <a16:creationId xmlns:a16="http://schemas.microsoft.com/office/drawing/2014/main" id="{D497AD8B-106F-161A-CEB8-A08B74E5942D}"/>
              </a:ext>
            </a:extLst>
          </p:cNvPr>
          <p:cNvSpPr txBox="1"/>
          <p:nvPr/>
        </p:nvSpPr>
        <p:spPr>
          <a:xfrm>
            <a:off x="6254496" y="3958911"/>
            <a:ext cx="5230368" cy="338554"/>
          </a:xfrm>
          <a:prstGeom prst="rect">
            <a:avLst/>
          </a:prstGeom>
          <a:noFill/>
        </p:spPr>
        <p:txBody>
          <a:bodyPr wrap="square">
            <a:spAutoFit/>
          </a:bodyPr>
          <a:lstStyle/>
          <a:p>
            <a:pPr marL="0" indent="0">
              <a:buNone/>
            </a:pPr>
            <a:r>
              <a:rPr lang="en-US" sz="800" i="1"/>
              <a:t>*Data from the Percent with a College Degree chart is sourced from Table 2.54 in the 2018 Military Demographics report.</a:t>
            </a:r>
          </a:p>
        </p:txBody>
      </p:sp>
    </p:spTree>
    <p:extLst>
      <p:ext uri="{BB962C8B-B14F-4D97-AF65-F5344CB8AC3E}">
        <p14:creationId xmlns:p14="http://schemas.microsoft.com/office/powerpoint/2010/main" val="929524073"/>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C376B35-908D-4F7F-9138-B8B1FA8D81BA}"/>
              </a:ext>
            </a:extLst>
          </p:cNvPr>
          <p:cNvSpPr>
            <a:spLocks noGrp="1"/>
          </p:cNvSpPr>
          <p:nvPr>
            <p:ph type="title"/>
          </p:nvPr>
        </p:nvSpPr>
        <p:spPr/>
        <p:txBody>
          <a:bodyPr/>
          <a:lstStyle/>
          <a:p>
            <a:r>
              <a:rPr lang="en-US" b="1"/>
              <a:t>Money:</a:t>
            </a:r>
            <a:r>
              <a:rPr lang="en-US"/>
              <a:t> Income</a:t>
            </a:r>
          </a:p>
        </p:txBody>
      </p:sp>
      <p:sp>
        <p:nvSpPr>
          <p:cNvPr id="3" name="Content Placeholder 2">
            <a:extLst>
              <a:ext uri="{FF2B5EF4-FFF2-40B4-BE49-F238E27FC236}">
                <a16:creationId xmlns:a16="http://schemas.microsoft.com/office/drawing/2014/main" id="{FAE3DE96-39CF-4D38-A639-4AE2D143800A}"/>
              </a:ext>
            </a:extLst>
          </p:cNvPr>
          <p:cNvSpPr>
            <a:spLocks noGrp="1"/>
          </p:cNvSpPr>
          <p:nvPr>
            <p:ph sz="half" idx="1"/>
          </p:nvPr>
        </p:nvSpPr>
        <p:spPr/>
        <p:txBody>
          <a:bodyPr vert="horz" lIns="91440" tIns="45720" rIns="91440" bIns="45720" rtlCol="0" anchor="t">
            <a:normAutofit/>
          </a:bodyPr>
          <a:lstStyle/>
          <a:p>
            <a:pPr marL="0" indent="0">
              <a:buNone/>
            </a:pPr>
            <a:r>
              <a:rPr lang="en-US" sz="1000"/>
              <a:t>Your Air Force salary ("basic pay") increases with pay grades and time served. Your basic pay may seem low compared to a civilian job, but it is more like disposable income because the Air Force provides many "in-kind" benefits that civilians have to pay for. These in-kind benefits include housing, meals, and medical insurance. While your basic pay is taxable, your in-kind benefits aren’t. We've taken those into account and calculated your Total Compensation or "Adjusted Basic Pay," so you can have a comparison between what you </a:t>
            </a:r>
            <a:r>
              <a:rPr lang="en-US" sz="1000" i="1"/>
              <a:t>really</a:t>
            </a:r>
            <a:r>
              <a:rPr lang="en-US" sz="1000"/>
              <a:t> get in the Air Force to a civilian pay scale.</a:t>
            </a:r>
          </a:p>
        </p:txBody>
      </p:sp>
      <p:pic>
        <p:nvPicPr>
          <p:cNvPr id="6" name="{{Chart|14|Html}}">
            <a:extLst>
              <a:ext uri="{FF2B5EF4-FFF2-40B4-BE49-F238E27FC236}">
                <a16:creationId xmlns:a16="http://schemas.microsoft.com/office/drawing/2014/main" id="{40001E53-7411-4D1A-BE6D-AC3CF7135B2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26788" y="2294357"/>
            <a:ext cx="6827748" cy="3413874"/>
          </a:xfrm>
        </p:spPr>
      </p:pic>
      <p:sp>
        <p:nvSpPr>
          <p:cNvPr id="7" name="Date Placeholder 6">
            <a:extLst>
              <a:ext uri="{FF2B5EF4-FFF2-40B4-BE49-F238E27FC236}">
                <a16:creationId xmlns:a16="http://schemas.microsoft.com/office/drawing/2014/main" id="{CBE353EB-466D-4369-8B25-57ED7FC5737D}"/>
              </a:ext>
            </a:extLst>
          </p:cNvPr>
          <p:cNvSpPr>
            <a:spLocks noGrp="1"/>
          </p:cNvSpPr>
          <p:nvPr>
            <p:ph type="dt" sz="half" idx="10"/>
          </p:nvPr>
        </p:nvSpPr>
        <p:spPr/>
        <p:txBody>
          <a:bodyPr/>
          <a:lstStyle/>
          <a:p>
            <a:fld id="{3EAB2FB1-6801-4AB0-81EA-48872425561C}" type="datetime1">
              <a:rPr lang="en-US" smtClean="0"/>
              <a:t>5/24/2026</a:t>
            </a:fld>
            <a:endParaRPr lang="en-US"/>
          </a:p>
        </p:txBody>
      </p:sp>
      <p:sp>
        <p:nvSpPr>
          <p:cNvPr id="9" name="Slide Number Placeholder 8">
            <a:extLst>
              <a:ext uri="{FF2B5EF4-FFF2-40B4-BE49-F238E27FC236}">
                <a16:creationId xmlns:a16="http://schemas.microsoft.com/office/drawing/2014/main" id="{4C2D29A2-3CDB-4750-9F35-AAC29192C450}"/>
              </a:ext>
            </a:extLst>
          </p:cNvPr>
          <p:cNvSpPr>
            <a:spLocks noGrp="1"/>
          </p:cNvSpPr>
          <p:nvPr>
            <p:ph type="sldNum" sz="quarter" idx="12"/>
          </p:nvPr>
        </p:nvSpPr>
        <p:spPr/>
        <p:txBody>
          <a:bodyPr/>
          <a:lstStyle/>
          <a:p>
            <a:fld id="{D8FFEE83-99BB-46C6-889A-AD2C22DF1251}" type="slidenum">
              <a:rPr lang="en-US" smtClean="0"/>
              <a:t>2</a:t>
            </a:fld>
            <a:endParaRPr lang="en-US"/>
          </a:p>
        </p:txBody>
      </p:sp>
      <p:sp>
        <p:nvSpPr>
          <p:cNvPr id="4" name="TextBox 3">
            <a:extLst>
              <a:ext uri="{FF2B5EF4-FFF2-40B4-BE49-F238E27FC236}">
                <a16:creationId xmlns:a16="http://schemas.microsoft.com/office/drawing/2014/main" id="{AEC24B3F-7189-4C47-9339-86B88EF78185}"/>
              </a:ext>
            </a:extLst>
          </p:cNvPr>
          <p:cNvSpPr txBox="1"/>
          <p:nvPr/>
        </p:nvSpPr>
        <p:spPr>
          <a:xfrm>
            <a:off x="4488543" y="1821542"/>
            <a:ext cx="5364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Below are annual basic pay rates for Airmen.</a:t>
            </a:r>
          </a:p>
        </p:txBody>
      </p:sp>
    </p:spTree>
    <p:extLst>
      <p:ext uri="{BB962C8B-B14F-4D97-AF65-F5344CB8AC3E}">
        <p14:creationId xmlns:p14="http://schemas.microsoft.com/office/powerpoint/2010/main" val="1399820042"/>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7052EEC-6CFC-4AEE-AED4-BD4B7172708F}"/>
              </a:ext>
            </a:extLst>
          </p:cNvPr>
          <p:cNvSpPr>
            <a:spLocks noGrp="1"/>
          </p:cNvSpPr>
          <p:nvPr>
            <p:ph type="title"/>
          </p:nvPr>
        </p:nvSpPr>
        <p:spPr/>
        <p:txBody>
          <a:bodyPr/>
          <a:lstStyle/>
          <a:p>
            <a:r>
              <a:rPr lang="en-US" b="1"/>
              <a:t>Education:</a:t>
            </a:r>
            <a:r>
              <a:rPr lang="en-US"/>
              <a:t> </a:t>
            </a:r>
            <a:r>
              <a:rPr lang="en-US" sz="4000"/>
              <a:t>Programs</a:t>
            </a:r>
          </a:p>
        </p:txBody>
      </p:sp>
      <p:sp>
        <p:nvSpPr>
          <p:cNvPr id="3" name="Text Placeholder 2">
            <a:extLst>
              <a:ext uri="{FF2B5EF4-FFF2-40B4-BE49-F238E27FC236}">
                <a16:creationId xmlns:a16="http://schemas.microsoft.com/office/drawing/2014/main" id="{B262A4B0-14C7-45C6-97DB-DFBA65BCE8F0}"/>
              </a:ext>
            </a:extLst>
          </p:cNvPr>
          <p:cNvSpPr>
            <a:spLocks noGrp="1"/>
          </p:cNvSpPr>
          <p:nvPr>
            <p:ph type="body" idx="13"/>
          </p:nvPr>
        </p:nvSpPr>
        <p:spPr>
          <a:xfrm>
            <a:off x="4362459" y="2599202"/>
            <a:ext cx="3467111" cy="823912"/>
          </a:xfrm>
        </p:spPr>
        <p:txBody>
          <a:bodyPr>
            <a:normAutofit fontScale="92500" lnSpcReduction="10000"/>
          </a:bodyPr>
          <a:lstStyle/>
          <a:p>
            <a:r>
              <a:rPr lang="en-US"/>
              <a:t>Tuition Assistance Program</a:t>
            </a:r>
          </a:p>
        </p:txBody>
      </p:sp>
      <p:sp>
        <p:nvSpPr>
          <p:cNvPr id="4" name="Content Placeholder 3">
            <a:extLst>
              <a:ext uri="{FF2B5EF4-FFF2-40B4-BE49-F238E27FC236}">
                <a16:creationId xmlns:a16="http://schemas.microsoft.com/office/drawing/2014/main" id="{7B5BA6A1-89CA-4A61-9524-DA29BC3E6DA6}"/>
              </a:ext>
            </a:extLst>
          </p:cNvPr>
          <p:cNvSpPr>
            <a:spLocks noGrp="1"/>
          </p:cNvSpPr>
          <p:nvPr>
            <p:ph sz="half" idx="14"/>
          </p:nvPr>
        </p:nvSpPr>
        <p:spPr>
          <a:xfrm>
            <a:off x="4362459" y="3496703"/>
            <a:ext cx="3099045" cy="2673999"/>
          </a:xfrm>
        </p:spPr>
        <p:txBody>
          <a:bodyPr>
            <a:normAutofit/>
          </a:bodyPr>
          <a:lstStyle/>
          <a:p>
            <a:pPr marL="0" indent="0">
              <a:buNone/>
            </a:pPr>
            <a:r>
              <a:rPr lang="en-US" sz="1200"/>
              <a:t>Once you enlist, the </a:t>
            </a:r>
            <a:r>
              <a:rPr lang="en-US" sz="1200">
                <a:hlinkClick r:id="rId2">
                  <a:extLst>
                    <a:ext uri="{A12FA001-AC4F-418D-AE19-62706E023703}">
                      <ahyp:hlinkClr xmlns:ahyp="http://schemas.microsoft.com/office/drawing/2018/hyperlinkcolor" val="tx"/>
                    </a:ext>
                  </a:extLst>
                </a:hlinkClick>
              </a:rPr>
              <a:t>Air Force Tuition Assistance program</a:t>
            </a:r>
            <a:r>
              <a:rPr lang="en-US" sz="1200"/>
              <a:t> pays 100% of tuition costs for college classes (up to $250 per semester hour or the equivalent, up to $4,500 per fiscal year). This is not a loan and is at no cost to you. The program is designed to help active duty personnel pursue voluntary, off-duty educational opportunities and can be taken from two- or four-year institutions on base, off base, or by correspondence.</a:t>
            </a:r>
          </a:p>
        </p:txBody>
      </p:sp>
      <p:sp>
        <p:nvSpPr>
          <p:cNvPr id="5" name="Text Placeholder 4">
            <a:extLst>
              <a:ext uri="{FF2B5EF4-FFF2-40B4-BE49-F238E27FC236}">
                <a16:creationId xmlns:a16="http://schemas.microsoft.com/office/drawing/2014/main" id="{0CA7DA35-D4E4-4BF2-9358-54CE31872E2B}"/>
              </a:ext>
            </a:extLst>
          </p:cNvPr>
          <p:cNvSpPr>
            <a:spLocks noGrp="1"/>
          </p:cNvSpPr>
          <p:nvPr>
            <p:ph type="body" idx="15"/>
          </p:nvPr>
        </p:nvSpPr>
        <p:spPr>
          <a:xfrm>
            <a:off x="7886725" y="2599202"/>
            <a:ext cx="3467110" cy="823912"/>
          </a:xfrm>
        </p:spPr>
        <p:txBody>
          <a:bodyPr>
            <a:normAutofit fontScale="92500" lnSpcReduction="10000"/>
          </a:bodyPr>
          <a:lstStyle/>
          <a:p>
            <a:r>
              <a:rPr lang="en-US"/>
              <a:t>Post-9/11 GI Bill Chapter 33</a:t>
            </a:r>
          </a:p>
        </p:txBody>
      </p:sp>
      <p:sp>
        <p:nvSpPr>
          <p:cNvPr id="6" name="Content Placeholder 5">
            <a:extLst>
              <a:ext uri="{FF2B5EF4-FFF2-40B4-BE49-F238E27FC236}">
                <a16:creationId xmlns:a16="http://schemas.microsoft.com/office/drawing/2014/main" id="{73C8E5AE-C823-4428-BEEB-02236FD90BB9}"/>
              </a:ext>
            </a:extLst>
          </p:cNvPr>
          <p:cNvSpPr>
            <a:spLocks noGrp="1"/>
          </p:cNvSpPr>
          <p:nvPr>
            <p:ph sz="half" idx="16"/>
          </p:nvPr>
        </p:nvSpPr>
        <p:spPr>
          <a:xfrm>
            <a:off x="7886725" y="3496702"/>
            <a:ext cx="3467110" cy="2859648"/>
          </a:xfrm>
        </p:spPr>
        <p:txBody>
          <a:bodyPr vert="horz" lIns="91440" tIns="45720" rIns="91440" bIns="45720" rtlCol="0" anchor="t">
            <a:normAutofit/>
          </a:bodyPr>
          <a:lstStyle/>
          <a:p>
            <a:pPr marL="0" indent="0">
              <a:buNone/>
            </a:pPr>
            <a:r>
              <a:rPr lang="en-US"/>
              <a:t>The </a:t>
            </a:r>
            <a:r>
              <a:rPr lang="en-US">
                <a:hlinkClick r:id="rId3"/>
              </a:rPr>
              <a:t>Post-9/11 GI Bill </a:t>
            </a:r>
            <a:r>
              <a:rPr lang="en-US"/>
              <a:t>gives active duty Airmen the ability to receive up to 36 months of benefits for education and training opportunities outside of the Air Force. Most use these 36 months of benefits over a 4-year period. These benefits may be used for undergraduate and graduate degree programs, vocational and technical training, tuition assistance, books, supplies, and monthly housing. </a:t>
            </a:r>
            <a:r>
              <a:rPr lang="en-US" b="1" i="1"/>
              <a:t>Generally, benefits are payable for 15 years following active duty and may be transferred to a spouse or children. That's a potential </a:t>
            </a:r>
            <a:r>
              <a:rPr lang="en-US" b="1"/>
              <a:t>$144,573 </a:t>
            </a:r>
            <a:r>
              <a:rPr lang="en-US" b="1" i="1"/>
              <a:t>gift!</a:t>
            </a:r>
            <a:endParaRPr lang="en-US"/>
          </a:p>
        </p:txBody>
      </p:sp>
      <p:sp>
        <p:nvSpPr>
          <p:cNvPr id="9" name="Content Placeholder 8">
            <a:extLst>
              <a:ext uri="{FF2B5EF4-FFF2-40B4-BE49-F238E27FC236}">
                <a16:creationId xmlns:a16="http://schemas.microsoft.com/office/drawing/2014/main" id="{6C5CF77E-FC7E-4141-A75D-4B49F2BE78C3}"/>
              </a:ext>
            </a:extLst>
          </p:cNvPr>
          <p:cNvSpPr>
            <a:spLocks noGrp="1"/>
          </p:cNvSpPr>
          <p:nvPr>
            <p:ph sz="half" idx="25"/>
          </p:nvPr>
        </p:nvSpPr>
        <p:spPr>
          <a:xfrm>
            <a:off x="839788" y="1394356"/>
            <a:ext cx="10515600" cy="999032"/>
          </a:xfrm>
        </p:spPr>
        <p:txBody>
          <a:bodyPr>
            <a:normAutofit/>
          </a:bodyPr>
          <a:lstStyle/>
          <a:p>
            <a:pPr marL="0" indent="0">
              <a:buNone/>
            </a:pPr>
            <a:r>
              <a:rPr lang="en-US" sz="1200"/>
              <a:t>The Air Force is here to help you develop your skills and take your career further with continuing education opportunities and financial assistance. Whether you're interested in attending college or have already earned your degree, there are opportunities to enter the Air Force and receive financial support. We will help you discover your skills, earn a degree, learn to lead and take your career with the Air Force to the highest level. Below are just a few of the programs to help get you there. </a:t>
            </a:r>
          </a:p>
        </p:txBody>
      </p:sp>
      <p:sp>
        <p:nvSpPr>
          <p:cNvPr id="10" name="Date Placeholder 9">
            <a:extLst>
              <a:ext uri="{FF2B5EF4-FFF2-40B4-BE49-F238E27FC236}">
                <a16:creationId xmlns:a16="http://schemas.microsoft.com/office/drawing/2014/main" id="{A694F99D-E591-4DF4-A127-EFCC632B7019}"/>
              </a:ext>
            </a:extLst>
          </p:cNvPr>
          <p:cNvSpPr>
            <a:spLocks noGrp="1"/>
          </p:cNvSpPr>
          <p:nvPr>
            <p:ph type="dt" sz="half" idx="10"/>
          </p:nvPr>
        </p:nvSpPr>
        <p:spPr/>
        <p:txBody>
          <a:bodyPr/>
          <a:lstStyle/>
          <a:p>
            <a:fld id="{71F1E799-01FF-44AC-AB9D-9BBEAB7C785F}" type="datetime1">
              <a:rPr lang="en-US" smtClean="0"/>
              <a:t>5/24/2026</a:t>
            </a:fld>
            <a:endParaRPr lang="en-US"/>
          </a:p>
        </p:txBody>
      </p:sp>
      <p:sp>
        <p:nvSpPr>
          <p:cNvPr id="12" name="Slide Number Placeholder 11">
            <a:extLst>
              <a:ext uri="{FF2B5EF4-FFF2-40B4-BE49-F238E27FC236}">
                <a16:creationId xmlns:a16="http://schemas.microsoft.com/office/drawing/2014/main" id="{5430A0C6-1E08-4870-913C-1C052E779809}"/>
              </a:ext>
            </a:extLst>
          </p:cNvPr>
          <p:cNvSpPr>
            <a:spLocks noGrp="1"/>
          </p:cNvSpPr>
          <p:nvPr>
            <p:ph type="sldNum" sz="quarter" idx="12"/>
          </p:nvPr>
        </p:nvSpPr>
        <p:spPr/>
        <p:txBody>
          <a:bodyPr/>
          <a:lstStyle/>
          <a:p>
            <a:fld id="{D8FFEE83-99BB-46C6-889A-AD2C22DF1251}" type="slidenum">
              <a:rPr lang="en-US" smtClean="0"/>
              <a:t>20</a:t>
            </a:fld>
            <a:endParaRPr lang="en-US"/>
          </a:p>
        </p:txBody>
      </p:sp>
      <p:sp>
        <p:nvSpPr>
          <p:cNvPr id="17" name="TextBox 16">
            <a:extLst>
              <a:ext uri="{FF2B5EF4-FFF2-40B4-BE49-F238E27FC236}">
                <a16:creationId xmlns:a16="http://schemas.microsoft.com/office/drawing/2014/main" id="{4E53CB67-74E9-CF08-118F-AFD2B8866B57}"/>
              </a:ext>
            </a:extLst>
          </p:cNvPr>
          <p:cNvSpPr txBox="1"/>
          <p:nvPr/>
        </p:nvSpPr>
        <p:spPr>
          <a:xfrm>
            <a:off x="838165" y="2641826"/>
            <a:ext cx="3011459" cy="769441"/>
          </a:xfrm>
          <a:prstGeom prst="rect">
            <a:avLst/>
          </a:prstGeom>
          <a:noFill/>
        </p:spPr>
        <p:txBody>
          <a:bodyPr wrap="square">
            <a:spAutoFit/>
          </a:bodyPr>
          <a:lstStyle/>
          <a:p>
            <a:r>
              <a:rPr lang="en-US" sz="2200" b="1"/>
              <a:t>Airman</a:t>
            </a:r>
            <a:r>
              <a:rPr lang="en-US" sz="1800"/>
              <a:t> </a:t>
            </a:r>
            <a:r>
              <a:rPr lang="en-US" sz="2200" b="1"/>
              <a:t>Leadership School</a:t>
            </a:r>
          </a:p>
        </p:txBody>
      </p:sp>
      <p:sp>
        <p:nvSpPr>
          <p:cNvPr id="19" name="TextBox 18">
            <a:extLst>
              <a:ext uri="{FF2B5EF4-FFF2-40B4-BE49-F238E27FC236}">
                <a16:creationId xmlns:a16="http://schemas.microsoft.com/office/drawing/2014/main" id="{110B578E-8A8C-DB60-8830-EC496D153663}"/>
              </a:ext>
            </a:extLst>
          </p:cNvPr>
          <p:cNvSpPr txBox="1"/>
          <p:nvPr/>
        </p:nvSpPr>
        <p:spPr>
          <a:xfrm>
            <a:off x="838165" y="3496702"/>
            <a:ext cx="3212627" cy="2308324"/>
          </a:xfrm>
          <a:prstGeom prst="rect">
            <a:avLst/>
          </a:prstGeom>
          <a:noFill/>
        </p:spPr>
        <p:txBody>
          <a:bodyPr wrap="square">
            <a:spAutoFit/>
          </a:bodyPr>
          <a:lstStyle/>
          <a:p>
            <a:pPr marL="0" indent="0" algn="just">
              <a:buNone/>
            </a:pPr>
            <a:r>
              <a:rPr lang="en-US" sz="1200">
                <a:hlinkClick r:id="rId4"/>
              </a:rPr>
              <a:t>Airman Leadership School (ALS) </a:t>
            </a:r>
            <a:r>
              <a:rPr lang="en-US" sz="1200"/>
              <a:t>is an education program held at base level to prepare Senior Airmen for positions of greater responsibility.</a:t>
            </a:r>
          </a:p>
          <a:p>
            <a:pPr marL="0" indent="0" algn="just">
              <a:buNone/>
            </a:pPr>
            <a:endParaRPr lang="en-US" sz="1200"/>
          </a:p>
          <a:p>
            <a:pPr marL="0" indent="0" algn="just">
              <a:buNone/>
            </a:pPr>
            <a:r>
              <a:rPr lang="en-US" sz="1200"/>
              <a:t>ALS is the first level of the Enlisted Professional Military Education (EPME) continuum and prepares Senior Airmen to be professional, war-fighting Airmen and Space Professionals who can supervise and lead work teams to support the employment of Air and Space power.</a:t>
            </a:r>
          </a:p>
        </p:txBody>
      </p:sp>
    </p:spTree>
    <p:extLst>
      <p:ext uri="{BB962C8B-B14F-4D97-AF65-F5344CB8AC3E}">
        <p14:creationId xmlns:p14="http://schemas.microsoft.com/office/powerpoint/2010/main" val="51324074"/>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D44C184-AC51-463B-A980-67B32949B535}"/>
              </a:ext>
            </a:extLst>
          </p:cNvPr>
          <p:cNvSpPr>
            <a:spLocks noGrp="1"/>
          </p:cNvSpPr>
          <p:nvPr>
            <p:ph type="title"/>
          </p:nvPr>
        </p:nvSpPr>
        <p:spPr/>
        <p:txBody>
          <a:bodyPr/>
          <a:lstStyle/>
          <a:p>
            <a:r>
              <a:rPr lang="en-US" b="1"/>
              <a:t>Education:</a:t>
            </a:r>
            <a:r>
              <a:rPr lang="en-US"/>
              <a:t> </a:t>
            </a:r>
            <a:r>
              <a:rPr lang="en-US" sz="4000"/>
              <a:t>Programs (Cont.)</a:t>
            </a:r>
          </a:p>
        </p:txBody>
      </p:sp>
      <p:sp>
        <p:nvSpPr>
          <p:cNvPr id="5" name="Text Placeholder 4">
            <a:extLst>
              <a:ext uri="{FF2B5EF4-FFF2-40B4-BE49-F238E27FC236}">
                <a16:creationId xmlns:a16="http://schemas.microsoft.com/office/drawing/2014/main" id="{4639BA89-2618-4966-B538-63563F6FCF19}"/>
              </a:ext>
            </a:extLst>
          </p:cNvPr>
          <p:cNvSpPr>
            <a:spLocks noGrp="1"/>
          </p:cNvSpPr>
          <p:nvPr>
            <p:ph type="body" idx="15"/>
          </p:nvPr>
        </p:nvSpPr>
        <p:spPr>
          <a:xfrm>
            <a:off x="7886725" y="1494415"/>
            <a:ext cx="3467110" cy="433409"/>
          </a:xfrm>
        </p:spPr>
        <p:txBody>
          <a:bodyPr>
            <a:normAutofit/>
          </a:bodyPr>
          <a:lstStyle/>
          <a:p>
            <a:r>
              <a:rPr lang="en-US" sz="1700"/>
              <a:t>Yellow Ribbon Program</a:t>
            </a:r>
          </a:p>
        </p:txBody>
      </p:sp>
      <p:sp>
        <p:nvSpPr>
          <p:cNvPr id="6" name="Content Placeholder 5">
            <a:extLst>
              <a:ext uri="{FF2B5EF4-FFF2-40B4-BE49-F238E27FC236}">
                <a16:creationId xmlns:a16="http://schemas.microsoft.com/office/drawing/2014/main" id="{8861EB5F-4314-437E-A156-03F46279E676}"/>
              </a:ext>
            </a:extLst>
          </p:cNvPr>
          <p:cNvSpPr>
            <a:spLocks noGrp="1"/>
          </p:cNvSpPr>
          <p:nvPr>
            <p:ph sz="half" idx="16"/>
          </p:nvPr>
        </p:nvSpPr>
        <p:spPr>
          <a:xfrm>
            <a:off x="7886725" y="2053759"/>
            <a:ext cx="3467110" cy="1748978"/>
          </a:xfrm>
        </p:spPr>
        <p:txBody>
          <a:bodyPr>
            <a:normAutofit/>
          </a:bodyPr>
          <a:lstStyle/>
          <a:p>
            <a:pPr marL="0" indent="0">
              <a:buNone/>
            </a:pPr>
            <a:r>
              <a:rPr lang="en-US"/>
              <a:t>The </a:t>
            </a:r>
            <a:r>
              <a:rPr lang="en-US">
                <a:hlinkClick r:id="rId2"/>
              </a:rPr>
              <a:t>Yellow Ribbon Program </a:t>
            </a:r>
            <a:r>
              <a:rPr lang="en-US"/>
              <a:t>can help you pay for higher education out-of-state tuition, private school, or graduate school tuition that the Post-9/11 GI Bill doesn’t cover.</a:t>
            </a:r>
          </a:p>
        </p:txBody>
      </p:sp>
      <p:sp>
        <p:nvSpPr>
          <p:cNvPr id="7" name="Text Placeholder 6">
            <a:extLst>
              <a:ext uri="{FF2B5EF4-FFF2-40B4-BE49-F238E27FC236}">
                <a16:creationId xmlns:a16="http://schemas.microsoft.com/office/drawing/2014/main" id="{6F438732-BF81-4FB3-9819-B5C35FE859EF}"/>
              </a:ext>
            </a:extLst>
          </p:cNvPr>
          <p:cNvSpPr>
            <a:spLocks noGrp="1"/>
          </p:cNvSpPr>
          <p:nvPr>
            <p:ph type="body" idx="17"/>
          </p:nvPr>
        </p:nvSpPr>
        <p:spPr/>
        <p:txBody>
          <a:bodyPr>
            <a:noAutofit/>
          </a:bodyPr>
          <a:lstStyle/>
          <a:p>
            <a:r>
              <a:rPr lang="en-US" sz="1700"/>
              <a:t>Defense Activity for Non Traditional Education</a:t>
            </a:r>
          </a:p>
        </p:txBody>
      </p:sp>
      <p:sp>
        <p:nvSpPr>
          <p:cNvPr id="8" name="Content Placeholder 7">
            <a:extLst>
              <a:ext uri="{FF2B5EF4-FFF2-40B4-BE49-F238E27FC236}">
                <a16:creationId xmlns:a16="http://schemas.microsoft.com/office/drawing/2014/main" id="{A4AE1AFC-B06D-4A5A-ACF0-37B9EA125ABC}"/>
              </a:ext>
            </a:extLst>
          </p:cNvPr>
          <p:cNvSpPr>
            <a:spLocks noGrp="1"/>
          </p:cNvSpPr>
          <p:nvPr>
            <p:ph sz="half" idx="18"/>
          </p:nvPr>
        </p:nvSpPr>
        <p:spPr>
          <a:xfrm>
            <a:off x="842952" y="2151512"/>
            <a:ext cx="3467111" cy="3069712"/>
          </a:xfrm>
        </p:spPr>
        <p:txBody>
          <a:bodyPr>
            <a:noAutofit/>
          </a:bodyPr>
          <a:lstStyle/>
          <a:p>
            <a:pPr marL="0" indent="0">
              <a:buNone/>
            </a:pPr>
            <a:r>
              <a:rPr lang="en-US"/>
              <a:t>The </a:t>
            </a:r>
            <a:r>
              <a:rPr lang="en-US">
                <a:hlinkClick r:id="rId3"/>
              </a:rPr>
              <a:t>Defense Activity for Non Traditional Education "DANTES"</a:t>
            </a:r>
            <a:r>
              <a:rPr lang="en-US"/>
              <a:t> offers credit-by-examination in more than 60 different subject areas for military members (active duty, Guard, and Reserve components) and members of the Coast Guard and Coast Guard Reserve.</a:t>
            </a:r>
          </a:p>
          <a:p>
            <a:pPr marL="0" indent="0">
              <a:buNone/>
            </a:pPr>
            <a:r>
              <a:rPr lang="en-US"/>
              <a:t>DANTES Subject Standardized Tests (DSST) are programs that allow you to earn credit for college courses by taking and passing exams in various subject areas. DANTES funds the exam fee for the first attempt for each test title.</a:t>
            </a:r>
          </a:p>
        </p:txBody>
      </p:sp>
      <p:sp>
        <p:nvSpPr>
          <p:cNvPr id="9" name="Text Placeholder 8">
            <a:extLst>
              <a:ext uri="{FF2B5EF4-FFF2-40B4-BE49-F238E27FC236}">
                <a16:creationId xmlns:a16="http://schemas.microsoft.com/office/drawing/2014/main" id="{52CC8C2A-AF4C-4F9F-A69D-0D3D5B096462}"/>
              </a:ext>
            </a:extLst>
          </p:cNvPr>
          <p:cNvSpPr>
            <a:spLocks noGrp="1"/>
          </p:cNvSpPr>
          <p:nvPr>
            <p:ph type="body" idx="19"/>
          </p:nvPr>
        </p:nvSpPr>
        <p:spPr>
          <a:xfrm>
            <a:off x="4429133" y="1704956"/>
            <a:ext cx="3467111" cy="433409"/>
          </a:xfrm>
        </p:spPr>
        <p:txBody>
          <a:bodyPr>
            <a:noAutofit/>
          </a:bodyPr>
          <a:lstStyle/>
          <a:p>
            <a:r>
              <a:rPr lang="en-US" sz="1700"/>
              <a:t>Noncommissioned Officer Academy (NCOA)</a:t>
            </a:r>
          </a:p>
        </p:txBody>
      </p:sp>
      <p:sp>
        <p:nvSpPr>
          <p:cNvPr id="10" name="Content Placeholder 9">
            <a:extLst>
              <a:ext uri="{FF2B5EF4-FFF2-40B4-BE49-F238E27FC236}">
                <a16:creationId xmlns:a16="http://schemas.microsoft.com/office/drawing/2014/main" id="{46F76203-87F2-4125-91A9-ED3E0BBFFE90}"/>
              </a:ext>
            </a:extLst>
          </p:cNvPr>
          <p:cNvSpPr>
            <a:spLocks noGrp="1"/>
          </p:cNvSpPr>
          <p:nvPr>
            <p:ph sz="half" idx="20"/>
          </p:nvPr>
        </p:nvSpPr>
        <p:spPr>
          <a:xfrm>
            <a:off x="4393416" y="2138365"/>
            <a:ext cx="3467111" cy="2357648"/>
          </a:xfrm>
        </p:spPr>
        <p:txBody>
          <a:bodyPr>
            <a:noAutofit/>
          </a:bodyPr>
          <a:lstStyle/>
          <a:p>
            <a:pPr marL="0" indent="0">
              <a:buNone/>
            </a:pPr>
            <a:r>
              <a:rPr lang="en-US">
                <a:hlinkClick r:id="rId4"/>
              </a:rPr>
              <a:t>NCOA</a:t>
            </a:r>
            <a:r>
              <a:rPr lang="en-US"/>
              <a:t> is a professional school designed to educate and advance the high ideals necessary for leadership, teamwork, good order and discipline in the U.S. Air Force and U.S. Space Force.</a:t>
            </a:r>
          </a:p>
          <a:p>
            <a:pPr marL="0" indent="0">
              <a:buNone/>
            </a:pPr>
            <a:r>
              <a:rPr lang="en-US"/>
              <a:t>The Noncommissioned Officer Academy (NCOA) is the second level of EPME and prepares Technical Sergeants to be professional, war-fighting Airmen and Space Professionals who can manage and lead units in the employment of Air and Space power. Currently, there are 10 NCOAs worldwide.</a:t>
            </a:r>
          </a:p>
        </p:txBody>
      </p:sp>
      <p:sp>
        <p:nvSpPr>
          <p:cNvPr id="11" name="Text Placeholder 10">
            <a:extLst>
              <a:ext uri="{FF2B5EF4-FFF2-40B4-BE49-F238E27FC236}">
                <a16:creationId xmlns:a16="http://schemas.microsoft.com/office/drawing/2014/main" id="{AD96711F-7227-4382-A9C9-85E64D9EB7EC}"/>
              </a:ext>
            </a:extLst>
          </p:cNvPr>
          <p:cNvSpPr>
            <a:spLocks noGrp="1"/>
          </p:cNvSpPr>
          <p:nvPr>
            <p:ph type="body" idx="21"/>
          </p:nvPr>
        </p:nvSpPr>
        <p:spPr>
          <a:xfrm>
            <a:off x="7939121" y="3372391"/>
            <a:ext cx="3467110" cy="433409"/>
          </a:xfrm>
        </p:spPr>
        <p:txBody>
          <a:bodyPr>
            <a:noAutofit/>
          </a:bodyPr>
          <a:lstStyle/>
          <a:p>
            <a:r>
              <a:rPr lang="en-US" sz="1700"/>
              <a:t>Senior Noncommissioned Officer Academy</a:t>
            </a:r>
          </a:p>
        </p:txBody>
      </p:sp>
      <p:sp>
        <p:nvSpPr>
          <p:cNvPr id="12" name="Content Placeholder 11">
            <a:extLst>
              <a:ext uri="{FF2B5EF4-FFF2-40B4-BE49-F238E27FC236}">
                <a16:creationId xmlns:a16="http://schemas.microsoft.com/office/drawing/2014/main" id="{94E4E42C-3D86-4212-AF48-285CE1D8BF6C}"/>
              </a:ext>
            </a:extLst>
          </p:cNvPr>
          <p:cNvSpPr>
            <a:spLocks noGrp="1"/>
          </p:cNvSpPr>
          <p:nvPr>
            <p:ph sz="half" idx="22"/>
          </p:nvPr>
        </p:nvSpPr>
        <p:spPr>
          <a:xfrm>
            <a:off x="7896244" y="3802737"/>
            <a:ext cx="3467110" cy="2442252"/>
          </a:xfrm>
        </p:spPr>
        <p:txBody>
          <a:bodyPr>
            <a:normAutofit fontScale="92500"/>
          </a:bodyPr>
          <a:lstStyle/>
          <a:p>
            <a:pPr marL="0" indent="0">
              <a:buNone/>
            </a:pPr>
            <a:r>
              <a:rPr lang="en-US"/>
              <a:t>The </a:t>
            </a:r>
            <a:r>
              <a:rPr lang="en-US">
                <a:hlinkClick r:id="rId5"/>
              </a:rPr>
              <a:t>Air Force Senior Noncommissioned Officer Academy (AFSNCOA) </a:t>
            </a:r>
            <a:r>
              <a:rPr lang="en-US"/>
              <a:t>is a resident CCAF-affiliated program that consists of 200 classroom hours.</a:t>
            </a:r>
          </a:p>
          <a:p>
            <a:pPr marL="0" indent="0">
              <a:buNone/>
            </a:pPr>
            <a:r>
              <a:rPr lang="en-US"/>
              <a:t>The curriculum prepares SNCOs for increased leadership responsibilities in the joint, combined, and inter-agency operating/strategic environment. AFSNCOA is the third level of EPME.</a:t>
            </a:r>
          </a:p>
          <a:p>
            <a:pPr marL="0" indent="0">
              <a:buNone/>
            </a:pPr>
            <a:r>
              <a:rPr lang="en-US"/>
              <a:t>AFSNCOA prepares senior NCOs to lead the enlisted force in the employment of airpower in support of US national security objectives.</a:t>
            </a:r>
          </a:p>
        </p:txBody>
      </p:sp>
      <p:sp>
        <p:nvSpPr>
          <p:cNvPr id="15" name="Date Placeholder 14">
            <a:extLst>
              <a:ext uri="{FF2B5EF4-FFF2-40B4-BE49-F238E27FC236}">
                <a16:creationId xmlns:a16="http://schemas.microsoft.com/office/drawing/2014/main" id="{88453FC7-94E5-4403-AF52-2BD308EF9792}"/>
              </a:ext>
            </a:extLst>
          </p:cNvPr>
          <p:cNvSpPr>
            <a:spLocks noGrp="1"/>
          </p:cNvSpPr>
          <p:nvPr>
            <p:ph type="dt" sz="half" idx="10"/>
          </p:nvPr>
        </p:nvSpPr>
        <p:spPr/>
        <p:txBody>
          <a:bodyPr/>
          <a:lstStyle/>
          <a:p>
            <a:fld id="{B0A66A1B-1583-43B9-AD70-2435F4B5189F}" type="datetime1">
              <a:rPr lang="en-US" smtClean="0"/>
              <a:t>5/24/2026</a:t>
            </a:fld>
            <a:endParaRPr lang="en-US"/>
          </a:p>
        </p:txBody>
      </p:sp>
      <p:sp>
        <p:nvSpPr>
          <p:cNvPr id="17" name="Slide Number Placeholder 16">
            <a:extLst>
              <a:ext uri="{FF2B5EF4-FFF2-40B4-BE49-F238E27FC236}">
                <a16:creationId xmlns:a16="http://schemas.microsoft.com/office/drawing/2014/main" id="{862621A8-6F0E-4D58-BE40-797580DBE67C}"/>
              </a:ext>
            </a:extLst>
          </p:cNvPr>
          <p:cNvSpPr>
            <a:spLocks noGrp="1"/>
          </p:cNvSpPr>
          <p:nvPr>
            <p:ph type="sldNum" sz="quarter" idx="12"/>
          </p:nvPr>
        </p:nvSpPr>
        <p:spPr/>
        <p:txBody>
          <a:bodyPr/>
          <a:lstStyle/>
          <a:p>
            <a:fld id="{D8FFEE83-99BB-46C6-889A-AD2C22DF1251}" type="slidenum">
              <a:rPr lang="en-US" smtClean="0"/>
              <a:t>21</a:t>
            </a:fld>
            <a:endParaRPr lang="en-US"/>
          </a:p>
        </p:txBody>
      </p:sp>
    </p:spTree>
    <p:extLst>
      <p:ext uri="{BB962C8B-B14F-4D97-AF65-F5344CB8AC3E}">
        <p14:creationId xmlns:p14="http://schemas.microsoft.com/office/powerpoint/2010/main" val="2967068818"/>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2D58E00-E52F-4524-8C62-2A6E005E284E}"/>
              </a:ext>
            </a:extLst>
          </p:cNvPr>
          <p:cNvSpPr>
            <a:spLocks noGrp="1"/>
          </p:cNvSpPr>
          <p:nvPr>
            <p:ph type="title"/>
          </p:nvPr>
        </p:nvSpPr>
        <p:spPr/>
        <p:txBody>
          <a:bodyPr/>
          <a:lstStyle/>
          <a:p>
            <a:r>
              <a:rPr lang="en-US" b="1"/>
              <a:t>Education:</a:t>
            </a:r>
            <a:r>
              <a:rPr lang="en-US"/>
              <a:t> </a:t>
            </a:r>
            <a:r>
              <a:rPr lang="en-US" sz="4000"/>
              <a:t>School Funding Benefits</a:t>
            </a:r>
          </a:p>
        </p:txBody>
      </p:sp>
      <p:pic>
        <p:nvPicPr>
          <p:cNvPr id="7" name="{{Chart|21|Html}}">
            <a:extLst>
              <a:ext uri="{FF2B5EF4-FFF2-40B4-BE49-F238E27FC236}">
                <a16:creationId xmlns:a16="http://schemas.microsoft.com/office/drawing/2014/main" id="{F487132A-4E0C-4254-B600-AB49A84EBB6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1345" y="2005146"/>
            <a:ext cx="4580109" cy="2290054"/>
          </a:xfrm>
        </p:spPr>
      </p:pic>
      <p:pic>
        <p:nvPicPr>
          <p:cNvPr id="9" name="{{Chart|22|Html}}">
            <a:extLst>
              <a:ext uri="{FF2B5EF4-FFF2-40B4-BE49-F238E27FC236}">
                <a16:creationId xmlns:a16="http://schemas.microsoft.com/office/drawing/2014/main" id="{99791F70-EB5C-4C14-B936-79A9AA40778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56832" y="2005147"/>
            <a:ext cx="4580108" cy="2290054"/>
          </a:xfrm>
        </p:spPr>
      </p:pic>
      <p:sp>
        <p:nvSpPr>
          <p:cNvPr id="5" name="Content Placeholder 4">
            <a:extLst>
              <a:ext uri="{FF2B5EF4-FFF2-40B4-BE49-F238E27FC236}">
                <a16:creationId xmlns:a16="http://schemas.microsoft.com/office/drawing/2014/main" id="{A6955333-2AAA-441A-9B48-AA4AB60B8B0C}"/>
              </a:ext>
            </a:extLst>
          </p:cNvPr>
          <p:cNvSpPr>
            <a:spLocks noGrp="1"/>
          </p:cNvSpPr>
          <p:nvPr>
            <p:ph sz="half" idx="25"/>
          </p:nvPr>
        </p:nvSpPr>
        <p:spPr>
          <a:xfrm>
            <a:off x="838637" y="4598982"/>
            <a:ext cx="10515600" cy="1660624"/>
          </a:xfrm>
        </p:spPr>
        <p:txBody>
          <a:bodyPr vert="horz" lIns="91440" tIns="45720" rIns="91440" bIns="45720" rtlCol="0" anchor="t">
            <a:normAutofit/>
          </a:bodyPr>
          <a:lstStyle/>
          <a:p>
            <a:pPr marL="0" indent="0">
              <a:lnSpc>
                <a:spcPct val="120000"/>
              </a:lnSpc>
              <a:buNone/>
            </a:pPr>
            <a:r>
              <a:rPr lang="en-US"/>
              <a:t>If I attend </a:t>
            </a:r>
            <a:r>
              <a:rPr lang="en-US" b="1"/>
              <a:t>Clemson University</a:t>
            </a:r>
            <a:r>
              <a:rPr lang="en-US"/>
              <a:t> and graduate in </a:t>
            </a:r>
            <a:r>
              <a:rPr lang="en-US" b="1"/>
              <a:t>4 years</a:t>
            </a:r>
            <a:r>
              <a:rPr lang="en-US"/>
              <a:t>, I could receive </a:t>
            </a:r>
            <a:r>
              <a:rPr lang="en-US" b="1"/>
              <a:t>$144,573 in total funding</a:t>
            </a:r>
            <a:r>
              <a:rPr lang="en-US"/>
              <a:t> from the Air Force Tuition Assistance and GI Bill benefit that I can use after serving 3 years in the Air Force. </a:t>
            </a:r>
            <a:r>
              <a:rPr lang="en-US" b="1" i="1"/>
              <a:t>Generally, GI Bill benefits are payable for 15 years following active duty and may be transferred to a spouse or children.</a:t>
            </a:r>
            <a:endParaRPr lang="en-US"/>
          </a:p>
          <a:p>
            <a:pPr marL="0" indent="0">
              <a:lnSpc>
                <a:spcPct val="120000"/>
              </a:lnSpc>
              <a:buNone/>
            </a:pPr>
            <a:r>
              <a:rPr lang="en-US" b="1"/>
              <a:t>Payments</a:t>
            </a:r>
            <a:r>
              <a:rPr lang="en-US"/>
              <a:t>: Payment for your tuition assistance will be paid directly to your college, either by semester or monthly depending on how your school accepts funding payments. Payments for your book stipend will be made directly to you on an annual basis. Payments for your basic allowance for housing (BAH) will be made directly to you around the end of each month. </a:t>
            </a:r>
            <a:r>
              <a:rPr lang="en-US" i="1"/>
              <a:t>Please note that BAH will be paid during the 9 months of the academic year.</a:t>
            </a:r>
          </a:p>
          <a:p>
            <a:pPr marL="0" indent="0">
              <a:lnSpc>
                <a:spcPct val="120000"/>
              </a:lnSpc>
              <a:buNone/>
            </a:pPr>
            <a:r>
              <a:rPr lang="en-US" b="1"/>
              <a:t>Taxes</a:t>
            </a:r>
            <a:r>
              <a:rPr lang="en-US"/>
              <a:t>: According to the IRS, payments you receive for education, training, or subsistence under any law administered by the VA are tax free. Don't include these payments as income on your federal tax return. So, neither tuition assistance, basic allowance for housing nor your books stipend is taxable.</a:t>
            </a:r>
            <a:endParaRPr lang="en-US">
              <a:ea typeface="Open Sans"/>
              <a:cs typeface="Open Sans"/>
            </a:endParaRPr>
          </a:p>
        </p:txBody>
      </p:sp>
      <p:sp>
        <p:nvSpPr>
          <p:cNvPr id="10" name="Date Placeholder 9">
            <a:extLst>
              <a:ext uri="{FF2B5EF4-FFF2-40B4-BE49-F238E27FC236}">
                <a16:creationId xmlns:a16="http://schemas.microsoft.com/office/drawing/2014/main" id="{3048EADC-84B3-4D9B-B2B5-349F349B45DB}"/>
              </a:ext>
            </a:extLst>
          </p:cNvPr>
          <p:cNvSpPr>
            <a:spLocks noGrp="1"/>
          </p:cNvSpPr>
          <p:nvPr>
            <p:ph type="dt" sz="half" idx="10"/>
          </p:nvPr>
        </p:nvSpPr>
        <p:spPr/>
        <p:txBody>
          <a:bodyPr/>
          <a:lstStyle/>
          <a:p>
            <a:fld id="{18594A7D-CFA5-4C87-940E-FB20978270D0}" type="datetime1">
              <a:rPr lang="en-US" smtClean="0"/>
              <a:t>5/24/2026</a:t>
            </a:fld>
            <a:endParaRPr lang="en-US"/>
          </a:p>
        </p:txBody>
      </p:sp>
      <p:sp>
        <p:nvSpPr>
          <p:cNvPr id="12" name="Slide Number Placeholder 11">
            <a:extLst>
              <a:ext uri="{FF2B5EF4-FFF2-40B4-BE49-F238E27FC236}">
                <a16:creationId xmlns:a16="http://schemas.microsoft.com/office/drawing/2014/main" id="{6D97930F-A6D0-43C5-A000-E0B731E42424}"/>
              </a:ext>
            </a:extLst>
          </p:cNvPr>
          <p:cNvSpPr>
            <a:spLocks noGrp="1"/>
          </p:cNvSpPr>
          <p:nvPr>
            <p:ph type="sldNum" sz="quarter" idx="12"/>
          </p:nvPr>
        </p:nvSpPr>
        <p:spPr/>
        <p:txBody>
          <a:bodyPr/>
          <a:lstStyle/>
          <a:p>
            <a:fld id="{D8FFEE83-99BB-46C6-889A-AD2C22DF1251}" type="slidenum">
              <a:rPr lang="en-US" smtClean="0"/>
              <a:t>22</a:t>
            </a:fld>
            <a:endParaRPr lang="en-US"/>
          </a:p>
        </p:txBody>
      </p:sp>
      <p:sp>
        <p:nvSpPr>
          <p:cNvPr id="3" name="TextBox 2">
            <a:extLst>
              <a:ext uri="{FF2B5EF4-FFF2-40B4-BE49-F238E27FC236}">
                <a16:creationId xmlns:a16="http://schemas.microsoft.com/office/drawing/2014/main" id="{DE37B81B-06F6-4A4C-B5B0-5D9ED5CD8D43}"/>
              </a:ext>
            </a:extLst>
          </p:cNvPr>
          <p:cNvSpPr txBox="1"/>
          <p:nvPr/>
        </p:nvSpPr>
        <p:spPr>
          <a:xfrm>
            <a:off x="841829" y="1367971"/>
            <a:ext cx="10517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D5D5D"/>
                </a:solidFill>
                <a:latin typeface="Roboto"/>
                <a:ea typeface="Roboto"/>
              </a:rPr>
              <a:t>Thanks to the help of the Post-9/11 GI Bill, all service members receive financial benefits for higher education. Benefits include tuition assistance and money for books and housing. We calculated your projected total education funding with a breakdown by year.</a:t>
            </a:r>
            <a:endParaRPr lang="en-US"/>
          </a:p>
        </p:txBody>
      </p:sp>
    </p:spTree>
    <p:extLst>
      <p:ext uri="{BB962C8B-B14F-4D97-AF65-F5344CB8AC3E}">
        <p14:creationId xmlns:p14="http://schemas.microsoft.com/office/powerpoint/2010/main" val="2197039108"/>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FA9AA6B-5EC4-49C4-96F3-78C2FC68B1E4}"/>
              </a:ext>
            </a:extLst>
          </p:cNvPr>
          <p:cNvSpPr>
            <a:spLocks noGrp="1"/>
          </p:cNvSpPr>
          <p:nvPr>
            <p:ph type="title"/>
          </p:nvPr>
        </p:nvSpPr>
        <p:spPr>
          <a:xfrm>
            <a:off x="783772" y="38553"/>
            <a:ext cx="10560957" cy="1162278"/>
          </a:xfrm>
        </p:spPr>
        <p:txBody>
          <a:bodyPr/>
          <a:lstStyle/>
          <a:p>
            <a:r>
              <a:rPr lang="en-US" b="1"/>
              <a:t>Education:</a:t>
            </a:r>
            <a:r>
              <a:rPr lang="en-US"/>
              <a:t> </a:t>
            </a:r>
            <a:r>
              <a:rPr lang="en-US" sz="3200"/>
              <a:t>Understanding Student Loans</a:t>
            </a:r>
            <a:endParaRPr lang="en-US" sz="3200">
              <a:ea typeface="Open Sans"/>
              <a:cs typeface="Open Sans"/>
            </a:endParaRPr>
          </a:p>
        </p:txBody>
      </p:sp>
      <p:sp>
        <p:nvSpPr>
          <p:cNvPr id="3" name="Content Placeholder 2">
            <a:extLst>
              <a:ext uri="{FF2B5EF4-FFF2-40B4-BE49-F238E27FC236}">
                <a16:creationId xmlns:a16="http://schemas.microsoft.com/office/drawing/2014/main" id="{5D835598-52E7-4BE6-90B6-78489F3A27B7}"/>
              </a:ext>
            </a:extLst>
          </p:cNvPr>
          <p:cNvSpPr>
            <a:spLocks noGrp="1"/>
          </p:cNvSpPr>
          <p:nvPr>
            <p:ph idx="1"/>
          </p:nvPr>
        </p:nvSpPr>
        <p:spPr>
          <a:xfrm>
            <a:off x="838200" y="963839"/>
            <a:ext cx="10515600" cy="1666681"/>
          </a:xfrm>
        </p:spPr>
        <p:txBody>
          <a:bodyPr vert="horz" lIns="91440" tIns="45720" rIns="91440" bIns="45720" rtlCol="0" anchor="t">
            <a:normAutofit fontScale="85000" lnSpcReduction="20000"/>
          </a:bodyPr>
          <a:lstStyle/>
          <a:p>
            <a:pPr marL="0" indent="0">
              <a:lnSpc>
                <a:spcPct val="110000"/>
              </a:lnSpc>
              <a:buNone/>
            </a:pPr>
            <a:r>
              <a:rPr lang="en-US"/>
              <a:t>Most civilians attending college need to take out some kind of student loan. So, to understand the true cost of higher education, you need to understand the costs associated with student loans and how they compare to the financial benefit of using the Air Force benefits and Post-9/11 GI Bill. Here's a student loan table that uses current student loan interest rates and provides a variety of term lengths to give you a payment breakdown. </a:t>
            </a:r>
            <a:r>
              <a:rPr lang="en-US" b="1" i="1"/>
              <a:t>15 to 25 year student loan terms tend to be the most popular. </a:t>
            </a:r>
          </a:p>
          <a:p>
            <a:pPr marL="0" indent="0">
              <a:lnSpc>
                <a:spcPct val="110000"/>
              </a:lnSpc>
              <a:buNone/>
            </a:pPr>
            <a:r>
              <a:rPr lang="en-US"/>
              <a:t>Your monthly payment for paying </a:t>
            </a:r>
            <a:r>
              <a:rPr lang="en-US" b="1"/>
              <a:t>100%</a:t>
            </a:r>
            <a:r>
              <a:rPr lang="en-US"/>
              <a:t> of the </a:t>
            </a:r>
            <a:r>
              <a:rPr lang="en-US" b="1"/>
              <a:t>$144,573</a:t>
            </a:r>
            <a:r>
              <a:rPr lang="en-US"/>
              <a:t> cost to attend </a:t>
            </a:r>
            <a:r>
              <a:rPr lang="en-US" b="1"/>
              <a:t>Clemson University</a:t>
            </a:r>
            <a:r>
              <a:rPr lang="en-US"/>
              <a:t> for </a:t>
            </a:r>
            <a:r>
              <a:rPr lang="en-US" b="1"/>
              <a:t>4 years</a:t>
            </a:r>
            <a:r>
              <a:rPr lang="en-US"/>
              <a:t> could range between </a:t>
            </a:r>
            <a:r>
              <a:rPr lang="en-US" b="1"/>
              <a:t>$2,398</a:t>
            </a:r>
            <a:r>
              <a:rPr lang="en-US"/>
              <a:t> per month and </a:t>
            </a:r>
            <a:r>
              <a:rPr lang="en-US" b="1"/>
              <a:t>$860</a:t>
            </a:r>
            <a:r>
              <a:rPr lang="en-US"/>
              <a:t> per month depending on the term and interest rate on your student loan.</a:t>
            </a:r>
          </a:p>
          <a:p>
            <a:pPr marL="0" indent="0">
              <a:lnSpc>
                <a:spcPct val="110000"/>
              </a:lnSpc>
              <a:buNone/>
            </a:pPr>
            <a:r>
              <a:rPr lang="en-US" sz="1200" b="1" i="1"/>
              <a:t>*Note: The tax effect is based on the marginal tax rate set at 22%</a:t>
            </a:r>
            <a:r>
              <a:rPr lang="en-US" b="1" i="1"/>
              <a:t>. </a:t>
            </a:r>
          </a:p>
        </p:txBody>
      </p:sp>
      <p:sp>
        <p:nvSpPr>
          <p:cNvPr id="7" name="Date Placeholder 6">
            <a:extLst>
              <a:ext uri="{FF2B5EF4-FFF2-40B4-BE49-F238E27FC236}">
                <a16:creationId xmlns:a16="http://schemas.microsoft.com/office/drawing/2014/main" id="{EDA122BD-7F5B-47FB-AB63-2F10BC6182A3}"/>
              </a:ext>
            </a:extLst>
          </p:cNvPr>
          <p:cNvSpPr>
            <a:spLocks noGrp="1"/>
          </p:cNvSpPr>
          <p:nvPr>
            <p:ph type="dt" sz="half" idx="10"/>
          </p:nvPr>
        </p:nvSpPr>
        <p:spPr/>
        <p:txBody>
          <a:bodyPr/>
          <a:lstStyle/>
          <a:p>
            <a:fld id="{73130F4E-8C3C-4AC8-8DF5-E0CF7AAFCB74}" type="datetime1">
              <a:rPr lang="en-US" smtClean="0"/>
              <a:t>5/24/2026</a:t>
            </a:fld>
            <a:endParaRPr lang="en-US"/>
          </a:p>
        </p:txBody>
      </p:sp>
      <p:sp>
        <p:nvSpPr>
          <p:cNvPr id="9" name="Slide Number Placeholder 8">
            <a:extLst>
              <a:ext uri="{FF2B5EF4-FFF2-40B4-BE49-F238E27FC236}">
                <a16:creationId xmlns:a16="http://schemas.microsoft.com/office/drawing/2014/main" id="{EC0E6BA9-1173-486D-8556-7E1DB54CDFBA}"/>
              </a:ext>
            </a:extLst>
          </p:cNvPr>
          <p:cNvSpPr>
            <a:spLocks noGrp="1"/>
          </p:cNvSpPr>
          <p:nvPr>
            <p:ph type="sldNum" sz="quarter" idx="12"/>
          </p:nvPr>
        </p:nvSpPr>
        <p:spPr/>
        <p:txBody>
          <a:bodyPr/>
          <a:lstStyle/>
          <a:p>
            <a:fld id="{C8217E34-67AF-4ACB-BEE4-B59733F71671}" type="slidenum">
              <a:rPr lang="en-US" smtClean="0"/>
              <a:t>23</a:t>
            </a:fld>
            <a:endParaRPr lang="en-US"/>
          </a:p>
        </p:txBody>
      </p:sp>
      <p:graphicFrame>
        <p:nvGraphicFramePr>
          <p:cNvPr id="6" name="Table 6">
            <a:extLst>
              <a:ext uri="{FF2B5EF4-FFF2-40B4-BE49-F238E27FC236}">
                <a16:creationId xmlns:a16="http://schemas.microsoft.com/office/drawing/2014/main" id="{B0063A19-E9D8-4252-9EEE-5041D3B355DE}"/>
              </a:ext>
            </a:extLst>
          </p:cNvPr>
          <p:cNvGraphicFramePr>
            <a:graphicFrameLocks noGrp="1"/>
          </p:cNvGraphicFramePr>
          <p:nvPr>
            <p:ph idx="13"/>
            <p:extLst>
              <p:ext uri="{D42A27DB-BD31-4B8C-83A1-F6EECF244321}">
                <p14:modId xmlns:p14="http://schemas.microsoft.com/office/powerpoint/2010/main" val="2828435884"/>
              </p:ext>
            </p:extLst>
          </p:nvPr>
        </p:nvGraphicFramePr>
        <p:xfrm>
          <a:off x="961571" y="2694214"/>
          <a:ext cx="10465987" cy="2926856"/>
        </p:xfrm>
        <a:graphic>
          <a:graphicData uri="http://schemas.openxmlformats.org/drawingml/2006/table">
            <a:tbl>
              <a:tblPr firstRow="1" bandRow="1">
                <a:tableStyleId>{7DF18680-E054-41AD-8BC1-D1AEF772440D}</a:tableStyleId>
              </a:tblPr>
              <a:tblGrid>
                <a:gridCol w="1823354">
                  <a:extLst>
                    <a:ext uri="{9D8B030D-6E8A-4147-A177-3AD203B41FA5}">
                      <a16:colId xmlns:a16="http://schemas.microsoft.com/office/drawing/2014/main" val="560071999"/>
                    </a:ext>
                  </a:extLst>
                </a:gridCol>
                <a:gridCol w="1732642">
                  <a:extLst>
                    <a:ext uri="{9D8B030D-6E8A-4147-A177-3AD203B41FA5}">
                      <a16:colId xmlns:a16="http://schemas.microsoft.com/office/drawing/2014/main" val="1308046432"/>
                    </a:ext>
                  </a:extLst>
                </a:gridCol>
                <a:gridCol w="1764819">
                  <a:extLst>
                    <a:ext uri="{9D8B030D-6E8A-4147-A177-3AD203B41FA5}">
                      <a16:colId xmlns:a16="http://schemas.microsoft.com/office/drawing/2014/main" val="3182978876"/>
                    </a:ext>
                  </a:extLst>
                </a:gridCol>
                <a:gridCol w="1632857">
                  <a:extLst>
                    <a:ext uri="{9D8B030D-6E8A-4147-A177-3AD203B41FA5}">
                      <a16:colId xmlns:a16="http://schemas.microsoft.com/office/drawing/2014/main" val="69847211"/>
                    </a:ext>
                  </a:extLst>
                </a:gridCol>
                <a:gridCol w="1650974">
                  <a:extLst>
                    <a:ext uri="{9D8B030D-6E8A-4147-A177-3AD203B41FA5}">
                      <a16:colId xmlns:a16="http://schemas.microsoft.com/office/drawing/2014/main" val="617533723"/>
                    </a:ext>
                  </a:extLst>
                </a:gridCol>
                <a:gridCol w="1861341">
                  <a:extLst>
                    <a:ext uri="{9D8B030D-6E8A-4147-A177-3AD203B41FA5}">
                      <a16:colId xmlns:a16="http://schemas.microsoft.com/office/drawing/2014/main" val="333300005"/>
                    </a:ext>
                  </a:extLst>
                </a:gridCol>
              </a:tblGrid>
              <a:tr h="269461">
                <a:tc>
                  <a:txBody>
                    <a:bodyPr vert="horz" wrap="square"/>
                    <a:lstStyle/>
                    <a:p>
                      <a:pPr algn="ctr"/>
                      <a:endParaRPr lang="en-US" sz="1600" b="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25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20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15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10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5 Year</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3491E9"/>
                    </a:solidFill>
                  </a:tcPr>
                </a:tc>
                <a:extLst>
                  <a:ext uri="{0D108BD9-81ED-4DB2-BD59-A6C34878D82A}">
                    <a16:rowId xmlns:a16="http://schemas.microsoft.com/office/drawing/2014/main" val="3187600498"/>
                  </a:ext>
                </a:extLst>
              </a:tr>
              <a:tr h="422398">
                <a:tc>
                  <a:txBody>
                    <a:bodyPr vert="horz" wrap="square"/>
                    <a:lstStyle/>
                    <a:p>
                      <a:pPr algn="ctr"/>
                      <a:r>
                        <a:rPr lang="en-US" sz="1400" b="1"/>
                        <a:t>Loan Amount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$144,573</a:t>
                      </a:r>
                    </a:p>
                  </a:txBody>
                  <a:tcPr anchor="ctr">
                    <a:solidFill>
                      <a:srgbClr val="F2F2F2"/>
                    </a:solidFill>
                  </a:tcPr>
                </a:tc>
                <a:tc>
                  <a:txBody>
                    <a:bodyPr vert="horz" wrap="square"/>
                    <a:lstStyle/>
                    <a:p>
                      <a:pPr algn="ctr"/>
                      <a:r>
                        <a:rPr lang="en-US" sz="1400"/>
                        <a:t>$144,573</a:t>
                      </a:r>
                    </a:p>
                  </a:txBody>
                  <a:tcPr anchor="ctr">
                    <a:solidFill>
                      <a:srgbClr val="F2F2F2"/>
                    </a:solidFill>
                  </a:tcPr>
                </a:tc>
                <a:tc>
                  <a:txBody>
                    <a:bodyPr vert="horz" wrap="square"/>
                    <a:lstStyle/>
                    <a:p>
                      <a:pPr algn="ctr"/>
                      <a:r>
                        <a:rPr lang="en-US" sz="1400"/>
                        <a:t>$144,573</a:t>
                      </a:r>
                    </a:p>
                  </a:txBody>
                  <a:tcPr anchor="ctr">
                    <a:solidFill>
                      <a:srgbClr val="F2F2F2"/>
                    </a:solidFill>
                  </a:tcPr>
                </a:tc>
                <a:tc>
                  <a:txBody>
                    <a:bodyPr vert="horz" wrap="square"/>
                    <a:lstStyle/>
                    <a:p>
                      <a:pPr algn="ctr"/>
                      <a:r>
                        <a:rPr lang="en-US" sz="1400"/>
                        <a:t>$144,573</a:t>
                      </a:r>
                    </a:p>
                  </a:txBody>
                  <a:tcPr anchor="ctr">
                    <a:solidFill>
                      <a:srgbClr val="F2F2F2"/>
                    </a:solidFill>
                  </a:tcPr>
                </a:tc>
                <a:tc>
                  <a:txBody>
                    <a:bodyPr vert="horz" wrap="square"/>
                    <a:lstStyle/>
                    <a:p>
                      <a:pPr algn="ctr"/>
                      <a:r>
                        <a:rPr lang="en-US" sz="1400"/>
                        <a:t>$144,573</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2839490256"/>
                  </a:ext>
                </a:extLst>
              </a:tr>
              <a:tr h="247612">
                <a:tc>
                  <a:txBody>
                    <a:bodyPr vert="horz" wrap="square"/>
                    <a:lstStyle/>
                    <a:p>
                      <a:pPr algn="ctr"/>
                      <a:r>
                        <a:rPr lang="en-US" sz="1400" b="1"/>
                        <a:t>Interest Rate</a:t>
                      </a:r>
                    </a:p>
                  </a:txBody>
                  <a:tcPr anchor="ctr">
                    <a:lnL w="12700" cap="flat" cmpd="sng" algn="ctr">
                      <a:noFill/>
                      <a:prstDash val="solid"/>
                      <a:round/>
                      <a:headEnd type="none" w="med" len="med"/>
                      <a:tailEnd type="none" w="med" len="med"/>
                    </a:lnL>
                    <a:solidFill>
                      <a:schemeClr val="bg1"/>
                    </a:solidFill>
                  </a:tcPr>
                </a:tc>
                <a:tc>
                  <a:txBody>
                    <a:bodyPr vert="horz" wrap="square"/>
                    <a:lstStyle/>
                    <a:p>
                      <a:pPr algn="ctr"/>
                      <a:r>
                        <a:rPr lang="en-US" sz="1400"/>
                        <a:t>6%</a:t>
                      </a:r>
                    </a:p>
                  </a:txBody>
                  <a:tcPr anchor="ctr">
                    <a:solidFill>
                      <a:schemeClr val="bg1"/>
                    </a:solidFill>
                  </a:tcPr>
                </a:tc>
                <a:tc>
                  <a:txBody>
                    <a:bodyPr vert="horz" wrap="square"/>
                    <a:lstStyle/>
                    <a:p>
                      <a:pPr algn="ctr"/>
                      <a:r>
                        <a:rPr lang="en-US" sz="1400"/>
                        <a:t>5.5%</a:t>
                      </a:r>
                    </a:p>
                  </a:txBody>
                  <a:tcPr anchor="ctr">
                    <a:solidFill>
                      <a:schemeClr val="bg1"/>
                    </a:solidFill>
                  </a:tcPr>
                </a:tc>
                <a:tc>
                  <a:txBody>
                    <a:bodyPr vert="horz" wrap="square"/>
                    <a:lstStyle/>
                    <a:p>
                      <a:pPr algn="ctr"/>
                      <a:r>
                        <a:rPr lang="en-US" sz="1400"/>
                        <a:t>5%</a:t>
                      </a:r>
                    </a:p>
                  </a:txBody>
                  <a:tcPr anchor="ctr">
                    <a:solidFill>
                      <a:schemeClr val="bg1"/>
                    </a:solidFill>
                  </a:tcPr>
                </a:tc>
                <a:tc>
                  <a:txBody>
                    <a:bodyPr vert="horz" wrap="square"/>
                    <a:lstStyle/>
                    <a:p>
                      <a:pPr algn="ctr"/>
                      <a:r>
                        <a:rPr lang="en-US" sz="1400"/>
                        <a:t>4.5%</a:t>
                      </a:r>
                    </a:p>
                  </a:txBody>
                  <a:tcPr anchor="ctr">
                    <a:solidFill>
                      <a:schemeClr val="bg1"/>
                    </a:solidFill>
                  </a:tcPr>
                </a:tc>
                <a:tc>
                  <a:txBody>
                    <a:bodyPr vert="horz" wrap="square"/>
                    <a:lstStyle/>
                    <a:p>
                      <a:pPr algn="ctr"/>
                      <a:r>
                        <a:rPr lang="en-US" sz="1400"/>
                        <a:t>3%</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3539163976"/>
                  </a:ext>
                </a:extLst>
              </a:tr>
              <a:tr h="422398">
                <a:tc>
                  <a:txBody>
                    <a:bodyPr vert="horz" wrap="square"/>
                    <a:lstStyle/>
                    <a:p>
                      <a:pPr algn="ctr"/>
                      <a:r>
                        <a:rPr lang="en-US" sz="1400" b="1"/>
                        <a:t>Monthly Payment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$860</a:t>
                      </a:r>
                    </a:p>
                  </a:txBody>
                  <a:tcPr anchor="ctr">
                    <a:solidFill>
                      <a:srgbClr val="F2F2F2"/>
                    </a:solidFill>
                  </a:tcPr>
                </a:tc>
                <a:tc>
                  <a:txBody>
                    <a:bodyPr vert="horz" wrap="square"/>
                    <a:lstStyle/>
                    <a:p>
                      <a:pPr algn="ctr"/>
                      <a:r>
                        <a:rPr lang="en-US" sz="1400"/>
                        <a:t>$918</a:t>
                      </a:r>
                    </a:p>
                  </a:txBody>
                  <a:tcPr anchor="ctr">
                    <a:solidFill>
                      <a:srgbClr val="F2F2F2"/>
                    </a:solidFill>
                  </a:tcPr>
                </a:tc>
                <a:tc>
                  <a:txBody>
                    <a:bodyPr vert="horz" wrap="square"/>
                    <a:lstStyle/>
                    <a:p>
                      <a:pPr algn="ctr"/>
                      <a:r>
                        <a:rPr lang="en-US" sz="1400"/>
                        <a:t>$1,055</a:t>
                      </a:r>
                    </a:p>
                  </a:txBody>
                  <a:tcPr anchor="ctr">
                    <a:solidFill>
                      <a:srgbClr val="F2F2F2"/>
                    </a:solidFill>
                  </a:tcPr>
                </a:tc>
                <a:tc>
                  <a:txBody>
                    <a:bodyPr vert="horz" wrap="square"/>
                    <a:lstStyle/>
                    <a:p>
                      <a:pPr algn="ctr"/>
                      <a:r>
                        <a:rPr lang="en-US" sz="1400"/>
                        <a:t>$1,383</a:t>
                      </a:r>
                    </a:p>
                  </a:txBody>
                  <a:tcPr anchor="ctr">
                    <a:solidFill>
                      <a:srgbClr val="F2F2F2"/>
                    </a:solidFill>
                  </a:tcPr>
                </a:tc>
                <a:tc>
                  <a:txBody>
                    <a:bodyPr vert="horz" wrap="square"/>
                    <a:lstStyle/>
                    <a:p>
                      <a:pPr algn="ctr"/>
                      <a:r>
                        <a:rPr lang="en-US" sz="1400"/>
                        <a:t>$2,398</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3942810930"/>
                  </a:ext>
                </a:extLst>
              </a:tr>
              <a:tr h="422398">
                <a:tc>
                  <a:txBody>
                    <a:bodyPr vert="horz" wrap="square"/>
                    <a:lstStyle/>
                    <a:p>
                      <a:pPr algn="ctr"/>
                      <a:r>
                        <a:rPr lang="en-US" sz="1400" b="1"/>
                        <a:t>Total Interest</a:t>
                      </a:r>
                    </a:p>
                  </a:txBody>
                  <a:tcPr anchor="ctr">
                    <a:lnL w="12700" cap="flat" cmpd="sng" algn="ctr">
                      <a:noFill/>
                      <a:prstDash val="solid"/>
                      <a:round/>
                      <a:headEnd type="none" w="med" len="med"/>
                      <a:tailEnd type="none" w="med" len="med"/>
                    </a:lnL>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$124,509</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$86,876</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$56,513</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$32,520</a:t>
                      </a:r>
                    </a:p>
                  </a:txBody>
                  <a:tcPr anchor="ctr">
                    <a:solidFill>
                      <a:schemeClr val="bg1"/>
                    </a:solidFill>
                  </a:tcPr>
                </a:tc>
                <a:tc>
                  <a:txBody>
                    <a:bodyPr vert="horz" wrap="square"/>
                    <a:lstStyle/>
                    <a:p>
                      <a:pPr algn="ctr"/>
                      <a:r>
                        <a:rPr lang="en-US" sz="1400"/>
                        <a:t>$10,426</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742176727"/>
                  </a:ext>
                </a:extLst>
              </a:tr>
              <a:tr h="422398">
                <a:tc>
                  <a:txBody>
                    <a:bodyPr vert="horz" wrap="square"/>
                    <a:lstStyle/>
                    <a:p>
                      <a:pPr algn="ctr"/>
                      <a:r>
                        <a:rPr lang="en-US" sz="1400" b="1"/>
                        <a:t>Total Payment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$257,973</a:t>
                      </a:r>
                    </a:p>
                  </a:txBody>
                  <a:tcPr anchor="ctr">
                    <a:solidFill>
                      <a:srgbClr val="F2F2F2"/>
                    </a:solidFill>
                  </a:tcPr>
                </a:tc>
                <a:tc>
                  <a:txBody>
                    <a:bodyPr vert="horz" wrap="square"/>
                    <a:lstStyle/>
                    <a:p>
                      <a:pPr algn="ctr"/>
                      <a:r>
                        <a:rPr lang="en-US" sz="1400"/>
                        <a:t>$220,340</a:t>
                      </a:r>
                    </a:p>
                  </a:txBody>
                  <a:tcPr anchor="ctr">
                    <a:solidFill>
                      <a:srgbClr val="F2F2F2"/>
                    </a:solidFill>
                  </a:tcPr>
                </a:tc>
                <a:tc>
                  <a:txBody>
                    <a:bodyPr vert="horz" wrap="square"/>
                    <a:lstStyle/>
                    <a:p>
                      <a:pPr algn="ctr"/>
                      <a:r>
                        <a:rPr lang="en-US" sz="1400"/>
                        <a:t>$189,976</a:t>
                      </a:r>
                    </a:p>
                  </a:txBody>
                  <a:tcPr anchor="ctr">
                    <a:solidFill>
                      <a:srgbClr val="F2F2F2"/>
                    </a:solidFill>
                  </a:tcPr>
                </a:tc>
                <a:tc>
                  <a:txBody>
                    <a:bodyPr vert="horz" wrap="square"/>
                    <a:lstStyle/>
                    <a:p>
                      <a:pPr algn="ctr"/>
                      <a:r>
                        <a:rPr lang="en-US" sz="1400"/>
                        <a:t>$165,984</a:t>
                      </a:r>
                    </a:p>
                  </a:txBody>
                  <a:tcPr anchor="ctr">
                    <a:solidFill>
                      <a:srgbClr val="F2F2F2"/>
                    </a:solidFill>
                  </a:tcPr>
                </a:tc>
                <a:tc>
                  <a:txBody>
                    <a:bodyPr vert="horz" wrap="square"/>
                    <a:lstStyle/>
                    <a:p>
                      <a:pPr algn="ctr"/>
                      <a:r>
                        <a:rPr lang="en-US" sz="1400"/>
                        <a:t>$143,890</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624365423"/>
                  </a:ext>
                </a:extLst>
              </a:tr>
              <a:tr h="597184">
                <a:tc>
                  <a:txBody>
                    <a:bodyPr vert="horz" wrap="square"/>
                    <a:lstStyle/>
                    <a:p>
                      <a:pPr algn="ctr"/>
                      <a:r>
                        <a:rPr lang="en-US" sz="1400" b="1"/>
                        <a:t>Pretax Earnings Needed</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tc>
                  <a:txBody>
                    <a:bodyPr vert="horz" wrap="square"/>
                    <a:lstStyle/>
                    <a:p>
                      <a:pPr algn="ctr"/>
                      <a:r>
                        <a:rPr lang="en-US" sz="1400"/>
                        <a:t>$330,735</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$282,487</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$243,560</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$212,800</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$184,475</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637924581"/>
                  </a:ext>
                </a:extLst>
              </a:tr>
            </a:tbl>
          </a:graphicData>
        </a:graphic>
      </p:graphicFrame>
    </p:spTree>
    <p:extLst>
      <p:ext uri="{BB962C8B-B14F-4D97-AF65-F5344CB8AC3E}">
        <p14:creationId xmlns:p14="http://schemas.microsoft.com/office/powerpoint/2010/main" val="1004315236"/>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019CDCF-2A7B-425F-80EF-A3044872F4E5}"/>
              </a:ext>
            </a:extLst>
          </p:cNvPr>
          <p:cNvSpPr>
            <a:spLocks noGrp="1"/>
          </p:cNvSpPr>
          <p:nvPr>
            <p:ph type="title"/>
          </p:nvPr>
        </p:nvSpPr>
        <p:spPr>
          <a:xfrm>
            <a:off x="839788" y="365125"/>
            <a:ext cx="10651671" cy="1343705"/>
          </a:xfrm>
        </p:spPr>
        <p:txBody>
          <a:bodyPr/>
          <a:lstStyle/>
          <a:p>
            <a:r>
              <a:rPr lang="en-US" b="1"/>
              <a:t>Recreation:</a:t>
            </a:r>
            <a:r>
              <a:rPr lang="en-US"/>
              <a:t> </a:t>
            </a:r>
            <a:r>
              <a:rPr lang="en-US" sz="2800"/>
              <a:t>Physical, Base, Outdoor &amp; State Recreation</a:t>
            </a:r>
          </a:p>
        </p:txBody>
      </p:sp>
      <p:sp>
        <p:nvSpPr>
          <p:cNvPr id="3" name="Text Placeholder 2">
            <a:extLst>
              <a:ext uri="{FF2B5EF4-FFF2-40B4-BE49-F238E27FC236}">
                <a16:creationId xmlns:a16="http://schemas.microsoft.com/office/drawing/2014/main" id="{20420CD2-5100-4C2B-9EA9-FDE5422EDF7D}"/>
              </a:ext>
            </a:extLst>
          </p:cNvPr>
          <p:cNvSpPr>
            <a:spLocks noGrp="1"/>
          </p:cNvSpPr>
          <p:nvPr>
            <p:ph type="body" idx="13"/>
          </p:nvPr>
        </p:nvSpPr>
        <p:spPr>
          <a:xfrm>
            <a:off x="7886932" y="4299383"/>
            <a:ext cx="3467111" cy="433409"/>
          </a:xfrm>
        </p:spPr>
        <p:txBody>
          <a:bodyPr/>
          <a:lstStyle/>
          <a:p>
            <a:r>
              <a:rPr lang="en-US"/>
              <a:t>Base Recreation</a:t>
            </a:r>
          </a:p>
        </p:txBody>
      </p:sp>
      <p:sp>
        <p:nvSpPr>
          <p:cNvPr id="4" name="Content Placeholder 3">
            <a:extLst>
              <a:ext uri="{FF2B5EF4-FFF2-40B4-BE49-F238E27FC236}">
                <a16:creationId xmlns:a16="http://schemas.microsoft.com/office/drawing/2014/main" id="{BA61847A-D29D-4D66-AD8D-BB5521039104}"/>
              </a:ext>
            </a:extLst>
          </p:cNvPr>
          <p:cNvSpPr>
            <a:spLocks noGrp="1"/>
          </p:cNvSpPr>
          <p:nvPr>
            <p:ph sz="half" idx="14"/>
          </p:nvPr>
        </p:nvSpPr>
        <p:spPr>
          <a:xfrm>
            <a:off x="7886932" y="4709653"/>
            <a:ext cx="3467111" cy="1386122"/>
          </a:xfrm>
        </p:spPr>
        <p:txBody>
          <a:bodyPr vert="horz" lIns="91440" tIns="45720" rIns="91440" bIns="45720" rtlCol="0" anchor="t">
            <a:normAutofit/>
          </a:bodyPr>
          <a:lstStyle/>
          <a:p>
            <a:pPr marL="0" indent="0">
              <a:buNone/>
            </a:pPr>
            <a:r>
              <a:rPr lang="en-US"/>
              <a:t>Each base has its own recreation center equipped with snacks, drinks, billiards, computers, Wi-Fi, arcade and console games, and other activities to help you relax and unwind. </a:t>
            </a:r>
            <a:r>
              <a:rPr lang="en-US">
                <a:hlinkClick r:id="rId2"/>
              </a:rPr>
              <a:t>Example Local Base site.</a:t>
            </a:r>
            <a:endParaRPr lang="en-US"/>
          </a:p>
        </p:txBody>
      </p:sp>
      <p:sp>
        <p:nvSpPr>
          <p:cNvPr id="5" name="Text Placeholder 4">
            <a:extLst>
              <a:ext uri="{FF2B5EF4-FFF2-40B4-BE49-F238E27FC236}">
                <a16:creationId xmlns:a16="http://schemas.microsoft.com/office/drawing/2014/main" id="{BB142259-F25F-4123-806C-3A5800F1CDB4}"/>
              </a:ext>
            </a:extLst>
          </p:cNvPr>
          <p:cNvSpPr>
            <a:spLocks noGrp="1"/>
          </p:cNvSpPr>
          <p:nvPr>
            <p:ph type="body" idx="15"/>
          </p:nvPr>
        </p:nvSpPr>
        <p:spPr>
          <a:xfrm>
            <a:off x="7895796" y="2249240"/>
            <a:ext cx="3467110" cy="433409"/>
          </a:xfrm>
        </p:spPr>
        <p:txBody>
          <a:bodyPr/>
          <a:lstStyle/>
          <a:p>
            <a:r>
              <a:rPr lang="en-US"/>
              <a:t>Outdoor Recreation</a:t>
            </a:r>
          </a:p>
        </p:txBody>
      </p:sp>
      <p:sp>
        <p:nvSpPr>
          <p:cNvPr id="6" name="Content Placeholder 5">
            <a:extLst>
              <a:ext uri="{FF2B5EF4-FFF2-40B4-BE49-F238E27FC236}">
                <a16:creationId xmlns:a16="http://schemas.microsoft.com/office/drawing/2014/main" id="{F3A78BAE-361D-490E-975E-0E1A716B0171}"/>
              </a:ext>
            </a:extLst>
          </p:cNvPr>
          <p:cNvSpPr>
            <a:spLocks noGrp="1"/>
          </p:cNvSpPr>
          <p:nvPr>
            <p:ph sz="half" idx="16"/>
          </p:nvPr>
        </p:nvSpPr>
        <p:spPr>
          <a:xfrm>
            <a:off x="7886725" y="2677652"/>
            <a:ext cx="3458039" cy="1558479"/>
          </a:xfrm>
        </p:spPr>
        <p:txBody>
          <a:bodyPr>
            <a:normAutofit/>
          </a:bodyPr>
          <a:lstStyle/>
          <a:p>
            <a:pPr marL="0" indent="0">
              <a:buNone/>
            </a:pPr>
            <a:r>
              <a:rPr lang="en-US"/>
              <a:t>From ski boats to snowboards, you can often find the outdoor gear, equipment and even amenities you need right on base at our rec camp and equipment rental facilities. While it varies from base to base, you’ll almost always find the gear or activity you’re looking for.</a:t>
            </a:r>
          </a:p>
        </p:txBody>
      </p:sp>
      <p:sp>
        <p:nvSpPr>
          <p:cNvPr id="7" name="Text Placeholder 6">
            <a:extLst>
              <a:ext uri="{FF2B5EF4-FFF2-40B4-BE49-F238E27FC236}">
                <a16:creationId xmlns:a16="http://schemas.microsoft.com/office/drawing/2014/main" id="{AB63CEB3-27E9-4266-8C2F-4FA7311A5C02}"/>
              </a:ext>
            </a:extLst>
          </p:cNvPr>
          <p:cNvSpPr>
            <a:spLocks noGrp="1"/>
          </p:cNvSpPr>
          <p:nvPr>
            <p:ph type="body" idx="17"/>
          </p:nvPr>
        </p:nvSpPr>
        <p:spPr>
          <a:xfrm>
            <a:off x="842952" y="2249242"/>
            <a:ext cx="3467111" cy="433409"/>
          </a:xfrm>
        </p:spPr>
        <p:txBody>
          <a:bodyPr/>
          <a:lstStyle/>
          <a:p>
            <a:r>
              <a:rPr lang="en-US"/>
              <a:t>Physical Recreation</a:t>
            </a:r>
          </a:p>
        </p:txBody>
      </p:sp>
      <p:sp>
        <p:nvSpPr>
          <p:cNvPr id="8" name="Content Placeholder 7">
            <a:extLst>
              <a:ext uri="{FF2B5EF4-FFF2-40B4-BE49-F238E27FC236}">
                <a16:creationId xmlns:a16="http://schemas.microsoft.com/office/drawing/2014/main" id="{16523CD9-CD39-46BD-BE45-D3B511BAE1B8}"/>
              </a:ext>
            </a:extLst>
          </p:cNvPr>
          <p:cNvSpPr>
            <a:spLocks noGrp="1"/>
          </p:cNvSpPr>
          <p:nvPr>
            <p:ph sz="half" idx="18"/>
          </p:nvPr>
        </p:nvSpPr>
        <p:spPr>
          <a:xfrm>
            <a:off x="842952" y="2686726"/>
            <a:ext cx="3439897" cy="1612907"/>
          </a:xfrm>
        </p:spPr>
        <p:txBody>
          <a:bodyPr/>
          <a:lstStyle/>
          <a:p>
            <a:pPr marL="0" indent="0">
              <a:buNone/>
            </a:pPr>
            <a:r>
              <a:rPr lang="en-US"/>
              <a:t>Intramural sports are a popular way to have fun and stay active on all of our bases. With multiple sports facilities on every base, you'll find a way to continue to practice and play the sport of your choice. </a:t>
            </a:r>
          </a:p>
        </p:txBody>
      </p:sp>
      <p:sp>
        <p:nvSpPr>
          <p:cNvPr id="9" name="Text Placeholder 8">
            <a:extLst>
              <a:ext uri="{FF2B5EF4-FFF2-40B4-BE49-F238E27FC236}">
                <a16:creationId xmlns:a16="http://schemas.microsoft.com/office/drawing/2014/main" id="{6CBF36F5-1CDF-4465-A394-17976B29B26E}"/>
              </a:ext>
            </a:extLst>
          </p:cNvPr>
          <p:cNvSpPr>
            <a:spLocks noGrp="1"/>
          </p:cNvSpPr>
          <p:nvPr>
            <p:ph type="body" idx="19"/>
          </p:nvPr>
        </p:nvSpPr>
        <p:spPr>
          <a:xfrm>
            <a:off x="766308" y="4276241"/>
            <a:ext cx="3467111" cy="433409"/>
          </a:xfrm>
        </p:spPr>
        <p:txBody>
          <a:bodyPr/>
          <a:lstStyle/>
          <a:p>
            <a:r>
              <a:rPr lang="en-US"/>
              <a:t>Fitness Facilities</a:t>
            </a:r>
          </a:p>
        </p:txBody>
      </p:sp>
      <p:sp>
        <p:nvSpPr>
          <p:cNvPr id="10" name="Content Placeholder 9">
            <a:extLst>
              <a:ext uri="{FF2B5EF4-FFF2-40B4-BE49-F238E27FC236}">
                <a16:creationId xmlns:a16="http://schemas.microsoft.com/office/drawing/2014/main" id="{C3A050DA-7789-42F6-B5F1-770F9E3A3B59}"/>
              </a:ext>
            </a:extLst>
          </p:cNvPr>
          <p:cNvSpPr>
            <a:spLocks noGrp="1"/>
          </p:cNvSpPr>
          <p:nvPr>
            <p:ph sz="half" idx="20"/>
          </p:nvPr>
        </p:nvSpPr>
        <p:spPr>
          <a:xfrm>
            <a:off x="766309" y="4713725"/>
            <a:ext cx="3467111" cy="1748978"/>
          </a:xfrm>
        </p:spPr>
        <p:txBody>
          <a:bodyPr/>
          <a:lstStyle/>
          <a:p>
            <a:pPr marL="0" indent="0">
              <a:buNone/>
            </a:pPr>
            <a:r>
              <a:rPr lang="en-US"/>
              <a:t>In the Air Force, one of your duties is to stay physically fit. It's not a chore - it's a way of life. The Air Force provides great fitness facilities from gyms to tracks to lap pools to fitness classes to help you keep yourself in top physical condition.</a:t>
            </a:r>
          </a:p>
          <a:p>
            <a:pPr marL="0" indent="0">
              <a:buNone/>
            </a:pPr>
            <a:endParaRPr lang="en-US"/>
          </a:p>
        </p:txBody>
      </p:sp>
      <p:sp>
        <p:nvSpPr>
          <p:cNvPr id="13" name="Text Placeholder 12">
            <a:extLst>
              <a:ext uri="{FF2B5EF4-FFF2-40B4-BE49-F238E27FC236}">
                <a16:creationId xmlns:a16="http://schemas.microsoft.com/office/drawing/2014/main" id="{5C9C3E25-64E5-4B68-A14B-FF65BEBA3604}"/>
              </a:ext>
            </a:extLst>
          </p:cNvPr>
          <p:cNvSpPr>
            <a:spLocks noGrp="1"/>
          </p:cNvSpPr>
          <p:nvPr>
            <p:ph type="body" idx="23"/>
          </p:nvPr>
        </p:nvSpPr>
        <p:spPr>
          <a:xfrm>
            <a:off x="4399400" y="2244243"/>
            <a:ext cx="3467111" cy="433409"/>
          </a:xfrm>
        </p:spPr>
        <p:txBody>
          <a:bodyPr/>
          <a:lstStyle/>
          <a:p>
            <a:r>
              <a:rPr lang="en-US"/>
              <a:t>State Recreation</a:t>
            </a:r>
          </a:p>
        </p:txBody>
      </p:sp>
      <p:sp>
        <p:nvSpPr>
          <p:cNvPr id="14" name="Content Placeholder 13">
            <a:extLst>
              <a:ext uri="{FF2B5EF4-FFF2-40B4-BE49-F238E27FC236}">
                <a16:creationId xmlns:a16="http://schemas.microsoft.com/office/drawing/2014/main" id="{3339EDED-E9A3-4FF2-90CE-2012645B88FF}"/>
              </a:ext>
            </a:extLst>
          </p:cNvPr>
          <p:cNvSpPr>
            <a:spLocks noGrp="1"/>
          </p:cNvSpPr>
          <p:nvPr>
            <p:ph sz="half" idx="24"/>
          </p:nvPr>
        </p:nvSpPr>
        <p:spPr>
          <a:xfrm>
            <a:off x="4399400" y="2681727"/>
            <a:ext cx="3194968" cy="2148120"/>
          </a:xfrm>
        </p:spPr>
        <p:txBody>
          <a:bodyPr>
            <a:normAutofit lnSpcReduction="10000"/>
          </a:bodyPr>
          <a:lstStyle/>
          <a:p>
            <a:pPr marL="0" indent="0">
              <a:buNone/>
            </a:pPr>
            <a:r>
              <a:rPr lang="en-US"/>
              <a:t>Many states allow those who are currently serving active-duty military or are on leave from active duty to obtain hunting and fishing licenses for free. Other states give active duty military members who are stationed in that state the ability to purchase licenses as residents of the state in which they are either stationed or traveling to, even where they claim residency elsewhere.</a:t>
            </a:r>
          </a:p>
        </p:txBody>
      </p:sp>
      <p:sp>
        <p:nvSpPr>
          <p:cNvPr id="15" name="Date Placeholder 14">
            <a:extLst>
              <a:ext uri="{FF2B5EF4-FFF2-40B4-BE49-F238E27FC236}">
                <a16:creationId xmlns:a16="http://schemas.microsoft.com/office/drawing/2014/main" id="{8DC0AB93-6E00-4ED0-A689-CA91BA85B699}"/>
              </a:ext>
            </a:extLst>
          </p:cNvPr>
          <p:cNvSpPr>
            <a:spLocks noGrp="1"/>
          </p:cNvSpPr>
          <p:nvPr>
            <p:ph type="dt" sz="half" idx="10"/>
          </p:nvPr>
        </p:nvSpPr>
        <p:spPr/>
        <p:txBody>
          <a:bodyPr/>
          <a:lstStyle/>
          <a:p>
            <a:fld id="{FDB99C29-320B-48F6-9EAD-A15C942AFA7E}" type="datetime1">
              <a:rPr lang="en-US" smtClean="0"/>
              <a:t>5/24/2026</a:t>
            </a:fld>
            <a:endParaRPr lang="en-US"/>
          </a:p>
        </p:txBody>
      </p:sp>
      <p:sp>
        <p:nvSpPr>
          <p:cNvPr id="17" name="Slide Number Placeholder 16">
            <a:extLst>
              <a:ext uri="{FF2B5EF4-FFF2-40B4-BE49-F238E27FC236}">
                <a16:creationId xmlns:a16="http://schemas.microsoft.com/office/drawing/2014/main" id="{3D3544FD-3398-410E-A583-DFB17711E9EE}"/>
              </a:ext>
            </a:extLst>
          </p:cNvPr>
          <p:cNvSpPr>
            <a:spLocks noGrp="1"/>
          </p:cNvSpPr>
          <p:nvPr>
            <p:ph type="sldNum" sz="quarter" idx="12"/>
          </p:nvPr>
        </p:nvSpPr>
        <p:spPr/>
        <p:txBody>
          <a:bodyPr/>
          <a:lstStyle/>
          <a:p>
            <a:fld id="{D8FFEE83-99BB-46C6-889A-AD2C22DF1251}" type="slidenum">
              <a:rPr lang="en-US" smtClean="0"/>
              <a:t>24</a:t>
            </a:fld>
            <a:endParaRPr lang="en-US"/>
          </a:p>
        </p:txBody>
      </p:sp>
      <p:sp>
        <p:nvSpPr>
          <p:cNvPr id="16" name="TextBox 15">
            <a:extLst>
              <a:ext uri="{FF2B5EF4-FFF2-40B4-BE49-F238E27FC236}">
                <a16:creationId xmlns:a16="http://schemas.microsoft.com/office/drawing/2014/main" id="{B5B9F6C5-8E63-43C9-9A4B-5384ED4D9C43}"/>
              </a:ext>
            </a:extLst>
          </p:cNvPr>
          <p:cNvSpPr txBox="1"/>
          <p:nvPr/>
        </p:nvSpPr>
        <p:spPr>
          <a:xfrm>
            <a:off x="814614" y="1631043"/>
            <a:ext cx="106806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rPr>
              <a:t>Life in the Air Force requires hard work, but also allows time for your own pursuits. Typically, you can expect an eight-hour workday, leaving plenty of time to relax, recharge and do other things you enjoy once you change out of uniform.</a:t>
            </a:r>
            <a:r>
              <a:rPr lang="en-US" sz="1200">
                <a:solidFill>
                  <a:srgbClr val="595959"/>
                </a:solidFill>
                <a:ea typeface="Open Sans"/>
                <a:cs typeface="Open Sans"/>
              </a:rPr>
              <a:t> </a:t>
            </a:r>
            <a:endParaRPr lang="en-US" sz="1200"/>
          </a:p>
        </p:txBody>
      </p:sp>
    </p:spTree>
    <p:extLst>
      <p:ext uri="{BB962C8B-B14F-4D97-AF65-F5344CB8AC3E}">
        <p14:creationId xmlns:p14="http://schemas.microsoft.com/office/powerpoint/2010/main" val="2030346134"/>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0B03FFA-710B-4058-A210-6AD2AE6EF87C}"/>
              </a:ext>
            </a:extLst>
          </p:cNvPr>
          <p:cNvSpPr>
            <a:spLocks noGrp="1"/>
          </p:cNvSpPr>
          <p:nvPr>
            <p:ph type="title"/>
          </p:nvPr>
        </p:nvSpPr>
        <p:spPr/>
        <p:txBody>
          <a:bodyPr/>
          <a:lstStyle/>
          <a:p>
            <a:r>
              <a:rPr lang="en-US" b="1"/>
              <a:t>Recreation:</a:t>
            </a:r>
            <a:r>
              <a:rPr lang="en-US"/>
              <a:t> Time for Recreation</a:t>
            </a:r>
          </a:p>
        </p:txBody>
      </p:sp>
      <p:sp>
        <p:nvSpPr>
          <p:cNvPr id="3" name="Content Placeholder 2">
            <a:extLst>
              <a:ext uri="{FF2B5EF4-FFF2-40B4-BE49-F238E27FC236}">
                <a16:creationId xmlns:a16="http://schemas.microsoft.com/office/drawing/2014/main" id="{7417373B-9B2A-4F35-9E37-6DC67048344F}"/>
              </a:ext>
            </a:extLst>
          </p:cNvPr>
          <p:cNvSpPr>
            <a:spLocks noGrp="1"/>
          </p:cNvSpPr>
          <p:nvPr>
            <p:ph sz="half" idx="1"/>
          </p:nvPr>
        </p:nvSpPr>
        <p:spPr>
          <a:xfrm>
            <a:off x="838200" y="1825625"/>
            <a:ext cx="4074886" cy="4351338"/>
          </a:xfrm>
        </p:spPr>
        <p:txBody>
          <a:bodyPr vert="horz" lIns="91440" tIns="45720" rIns="91440" bIns="45720" rtlCol="0" anchor="t">
            <a:normAutofit/>
          </a:bodyPr>
          <a:lstStyle/>
          <a:p>
            <a:pPr marL="0" indent="0">
              <a:buNone/>
            </a:pPr>
            <a:r>
              <a:rPr lang="en-US"/>
              <a:t>The Air Force lifestyle offers a work-life balance similar to that of the civilian world. While stationed on base, Airmen typically work at their assigned job 40–45 hours a week leaving plenty of time for recreation.</a:t>
            </a:r>
          </a:p>
          <a:p>
            <a:pPr marL="0" indent="0">
              <a:buNone/>
            </a:pPr>
            <a:r>
              <a:rPr lang="en-US"/>
              <a:t>In addition to Federal Holidays, Airmen are entitled to 30 days of vacation with pay per year. </a:t>
            </a:r>
          </a:p>
          <a:p>
            <a:pPr marL="0" indent="0">
              <a:buNone/>
            </a:pPr>
            <a:r>
              <a:rPr lang="en-US"/>
              <a:t>They also receive 4 to 5 days of family time per year. These are typically days around Thanksgiving, Christmas, New Years, etc. to give families more time together.</a:t>
            </a:r>
          </a:p>
          <a:p>
            <a:pPr marL="0" indent="0">
              <a:buNone/>
            </a:pPr>
            <a:r>
              <a:rPr lang="en-US" i="1">
                <a:ea typeface="+mn-lt"/>
                <a:cs typeface="+mn-lt"/>
              </a:rPr>
              <a:t>*Civilian time off is based on Bureau of Labor Statistics</a:t>
            </a:r>
            <a:endParaRPr lang="en-US" i="1"/>
          </a:p>
        </p:txBody>
      </p:sp>
      <p:pic>
        <p:nvPicPr>
          <p:cNvPr id="6" name="{{Chart|17|Html}}">
            <a:extLst>
              <a:ext uri="{FF2B5EF4-FFF2-40B4-BE49-F238E27FC236}">
                <a16:creationId xmlns:a16="http://schemas.microsoft.com/office/drawing/2014/main" id="{F50844AD-8AF6-4843-958F-8C13B575580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74813" y="1911254"/>
            <a:ext cx="5919967" cy="3721982"/>
          </a:xfrm>
        </p:spPr>
      </p:pic>
      <p:sp>
        <p:nvSpPr>
          <p:cNvPr id="7" name="Date Placeholder 6">
            <a:extLst>
              <a:ext uri="{FF2B5EF4-FFF2-40B4-BE49-F238E27FC236}">
                <a16:creationId xmlns:a16="http://schemas.microsoft.com/office/drawing/2014/main" id="{0694DAD3-F4E7-42BC-8FCE-C499D8CAEC5A}"/>
              </a:ext>
            </a:extLst>
          </p:cNvPr>
          <p:cNvSpPr>
            <a:spLocks noGrp="1"/>
          </p:cNvSpPr>
          <p:nvPr>
            <p:ph type="dt" sz="half" idx="10"/>
          </p:nvPr>
        </p:nvSpPr>
        <p:spPr/>
        <p:txBody>
          <a:bodyPr/>
          <a:lstStyle/>
          <a:p>
            <a:fld id="{6E10EEB9-A000-4070-A74F-D3BEE6CEC94D}" type="datetime1">
              <a:rPr lang="en-US" smtClean="0"/>
              <a:t>5/24/2026</a:t>
            </a:fld>
            <a:endParaRPr lang="en-US"/>
          </a:p>
        </p:txBody>
      </p:sp>
      <p:sp>
        <p:nvSpPr>
          <p:cNvPr id="9" name="Slide Number Placeholder 8">
            <a:extLst>
              <a:ext uri="{FF2B5EF4-FFF2-40B4-BE49-F238E27FC236}">
                <a16:creationId xmlns:a16="http://schemas.microsoft.com/office/drawing/2014/main" id="{B3627F92-AAE5-4D69-8618-BF426D0081E0}"/>
              </a:ext>
            </a:extLst>
          </p:cNvPr>
          <p:cNvSpPr>
            <a:spLocks noGrp="1"/>
          </p:cNvSpPr>
          <p:nvPr>
            <p:ph type="sldNum" sz="quarter" idx="12"/>
          </p:nvPr>
        </p:nvSpPr>
        <p:spPr/>
        <p:txBody>
          <a:bodyPr/>
          <a:lstStyle/>
          <a:p>
            <a:fld id="{D8FFEE83-99BB-46C6-889A-AD2C22DF1251}" type="slidenum">
              <a:rPr lang="en-US" smtClean="0"/>
              <a:t>25</a:t>
            </a:fld>
            <a:endParaRPr lang="en-US"/>
          </a:p>
        </p:txBody>
      </p:sp>
    </p:spTree>
    <p:extLst>
      <p:ext uri="{BB962C8B-B14F-4D97-AF65-F5344CB8AC3E}">
        <p14:creationId xmlns:p14="http://schemas.microsoft.com/office/powerpoint/2010/main" val="2287216696"/>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2B99362-68AD-4EA6-8B5A-C3922A4B95F3}"/>
              </a:ext>
            </a:extLst>
          </p:cNvPr>
          <p:cNvSpPr>
            <a:spLocks noGrp="1"/>
          </p:cNvSpPr>
          <p:nvPr>
            <p:ph type="title"/>
          </p:nvPr>
        </p:nvSpPr>
        <p:spPr>
          <a:xfrm>
            <a:off x="839788" y="365125"/>
            <a:ext cx="10515600" cy="1387997"/>
          </a:xfrm>
        </p:spPr>
        <p:txBody>
          <a:bodyPr/>
          <a:lstStyle/>
          <a:p>
            <a:r>
              <a:rPr lang="en-US" b="1"/>
              <a:t>Satisfaction</a:t>
            </a:r>
            <a:endParaRPr lang="en-US"/>
          </a:p>
        </p:txBody>
      </p:sp>
      <p:sp>
        <p:nvSpPr>
          <p:cNvPr id="3" name="Text Placeholder 2">
            <a:extLst>
              <a:ext uri="{FF2B5EF4-FFF2-40B4-BE49-F238E27FC236}">
                <a16:creationId xmlns:a16="http://schemas.microsoft.com/office/drawing/2014/main" id="{55CE9009-B653-400F-BD95-01016ED2A4B2}"/>
              </a:ext>
            </a:extLst>
          </p:cNvPr>
          <p:cNvSpPr>
            <a:spLocks noGrp="1"/>
          </p:cNvSpPr>
          <p:nvPr>
            <p:ph type="body" idx="13"/>
          </p:nvPr>
        </p:nvSpPr>
        <p:spPr>
          <a:xfrm>
            <a:off x="4253529" y="1929172"/>
            <a:ext cx="3467111" cy="441839"/>
          </a:xfrm>
        </p:spPr>
        <p:txBody>
          <a:bodyPr>
            <a:normAutofit fontScale="92500" lnSpcReduction="10000"/>
          </a:bodyPr>
          <a:lstStyle/>
          <a:p>
            <a:r>
              <a:rPr lang="en-US"/>
              <a:t>Decorations</a:t>
            </a:r>
          </a:p>
        </p:txBody>
      </p:sp>
      <p:sp>
        <p:nvSpPr>
          <p:cNvPr id="4" name="Content Placeholder 3">
            <a:extLst>
              <a:ext uri="{FF2B5EF4-FFF2-40B4-BE49-F238E27FC236}">
                <a16:creationId xmlns:a16="http://schemas.microsoft.com/office/drawing/2014/main" id="{DADDA14E-7913-470E-9C88-AD0A9B3761C1}"/>
              </a:ext>
            </a:extLst>
          </p:cNvPr>
          <p:cNvSpPr>
            <a:spLocks noGrp="1"/>
          </p:cNvSpPr>
          <p:nvPr>
            <p:ph sz="half" idx="14"/>
          </p:nvPr>
        </p:nvSpPr>
        <p:spPr>
          <a:xfrm>
            <a:off x="4248743" y="2351380"/>
            <a:ext cx="3357560" cy="1275637"/>
          </a:xfrm>
        </p:spPr>
        <p:txBody>
          <a:bodyPr>
            <a:normAutofit/>
          </a:bodyPr>
          <a:lstStyle/>
          <a:p>
            <a:pPr marL="0" indent="0">
              <a:buNone/>
            </a:pPr>
            <a:r>
              <a:rPr lang="en-US" sz="1200"/>
              <a:t>The Air Force uses medals and ribbons to recognize service members who have performed bravely both in combat and non-combat situations.</a:t>
            </a:r>
          </a:p>
        </p:txBody>
      </p:sp>
      <p:sp>
        <p:nvSpPr>
          <p:cNvPr id="5" name="Text Placeholder 4">
            <a:extLst>
              <a:ext uri="{FF2B5EF4-FFF2-40B4-BE49-F238E27FC236}">
                <a16:creationId xmlns:a16="http://schemas.microsoft.com/office/drawing/2014/main" id="{FA81041C-3ED9-4886-90D4-A1B41928F97E}"/>
              </a:ext>
            </a:extLst>
          </p:cNvPr>
          <p:cNvSpPr>
            <a:spLocks noGrp="1"/>
          </p:cNvSpPr>
          <p:nvPr>
            <p:ph type="body" idx="15"/>
          </p:nvPr>
        </p:nvSpPr>
        <p:spPr>
          <a:xfrm>
            <a:off x="7833706" y="1929171"/>
            <a:ext cx="3467110" cy="441840"/>
          </a:xfrm>
        </p:spPr>
        <p:txBody>
          <a:bodyPr>
            <a:normAutofit lnSpcReduction="10000"/>
          </a:bodyPr>
          <a:lstStyle/>
          <a:p>
            <a:r>
              <a:rPr lang="en-US" sz="2200"/>
              <a:t>Wear of the Uniform</a:t>
            </a:r>
          </a:p>
        </p:txBody>
      </p:sp>
      <p:sp>
        <p:nvSpPr>
          <p:cNvPr id="6" name="Content Placeholder 5">
            <a:extLst>
              <a:ext uri="{FF2B5EF4-FFF2-40B4-BE49-F238E27FC236}">
                <a16:creationId xmlns:a16="http://schemas.microsoft.com/office/drawing/2014/main" id="{627F72A8-32F2-43A6-9D08-0D25E018910C}"/>
              </a:ext>
            </a:extLst>
          </p:cNvPr>
          <p:cNvSpPr>
            <a:spLocks noGrp="1"/>
          </p:cNvSpPr>
          <p:nvPr>
            <p:ph sz="half" idx="16"/>
          </p:nvPr>
        </p:nvSpPr>
        <p:spPr>
          <a:xfrm>
            <a:off x="7833706" y="2384374"/>
            <a:ext cx="3467110" cy="1268110"/>
          </a:xfrm>
        </p:spPr>
        <p:txBody>
          <a:bodyPr>
            <a:normAutofit/>
          </a:bodyPr>
          <a:lstStyle/>
          <a:p>
            <a:pPr marL="0" indent="0">
              <a:buNone/>
            </a:pPr>
            <a:r>
              <a:rPr lang="en-US" sz="1200"/>
              <a:t>Military uniforms distinguish Airmen from civilians. They present an image of togetherness, orderliness, and discipline and add to the Airmen's sense of camaraderie and cohesiveness.</a:t>
            </a:r>
          </a:p>
        </p:txBody>
      </p:sp>
      <p:sp>
        <p:nvSpPr>
          <p:cNvPr id="7" name="Text Placeholder 6">
            <a:extLst>
              <a:ext uri="{FF2B5EF4-FFF2-40B4-BE49-F238E27FC236}">
                <a16:creationId xmlns:a16="http://schemas.microsoft.com/office/drawing/2014/main" id="{15610727-ED0F-42DA-A7E6-9E3CC77CD87D}"/>
              </a:ext>
            </a:extLst>
          </p:cNvPr>
          <p:cNvSpPr>
            <a:spLocks noGrp="1"/>
          </p:cNvSpPr>
          <p:nvPr>
            <p:ph type="body" idx="17"/>
          </p:nvPr>
        </p:nvSpPr>
        <p:spPr>
          <a:xfrm>
            <a:off x="785217" y="1929172"/>
            <a:ext cx="3467111" cy="441839"/>
          </a:xfrm>
        </p:spPr>
        <p:txBody>
          <a:bodyPr>
            <a:normAutofit fontScale="92500" lnSpcReduction="10000"/>
          </a:bodyPr>
          <a:lstStyle/>
          <a:p>
            <a:r>
              <a:rPr lang="en-US"/>
              <a:t>Awards</a:t>
            </a:r>
          </a:p>
        </p:txBody>
      </p:sp>
      <p:sp>
        <p:nvSpPr>
          <p:cNvPr id="8" name="Content Placeholder 7">
            <a:extLst>
              <a:ext uri="{FF2B5EF4-FFF2-40B4-BE49-F238E27FC236}">
                <a16:creationId xmlns:a16="http://schemas.microsoft.com/office/drawing/2014/main" id="{74B7D5F6-3EF3-4EE1-A9EC-CA63B12177BF}"/>
              </a:ext>
            </a:extLst>
          </p:cNvPr>
          <p:cNvSpPr>
            <a:spLocks noGrp="1"/>
          </p:cNvSpPr>
          <p:nvPr>
            <p:ph sz="half" idx="18"/>
          </p:nvPr>
        </p:nvSpPr>
        <p:spPr>
          <a:xfrm>
            <a:off x="838200" y="2373455"/>
            <a:ext cx="3357560" cy="830997"/>
          </a:xfrm>
        </p:spPr>
        <p:txBody>
          <a:bodyPr>
            <a:normAutofit/>
          </a:bodyPr>
          <a:lstStyle/>
          <a:p>
            <a:pPr marL="0" indent="0">
              <a:buNone/>
            </a:pPr>
            <a:r>
              <a:rPr lang="en-US" sz="1200"/>
              <a:t>Whether you enlist in the Air Force or join as an officer, you will have regular opportunities for advancement.</a:t>
            </a:r>
          </a:p>
        </p:txBody>
      </p:sp>
      <p:sp>
        <p:nvSpPr>
          <p:cNvPr id="9" name="Content Placeholder 8">
            <a:extLst>
              <a:ext uri="{FF2B5EF4-FFF2-40B4-BE49-F238E27FC236}">
                <a16:creationId xmlns:a16="http://schemas.microsoft.com/office/drawing/2014/main" id="{207DBF96-086B-4621-B717-B68B77CC7785}"/>
              </a:ext>
            </a:extLst>
          </p:cNvPr>
          <p:cNvSpPr>
            <a:spLocks noGrp="1"/>
          </p:cNvSpPr>
          <p:nvPr>
            <p:ph sz="half" idx="25"/>
          </p:nvPr>
        </p:nvSpPr>
        <p:spPr>
          <a:xfrm>
            <a:off x="784016" y="1303820"/>
            <a:ext cx="10515600" cy="674757"/>
          </a:xfrm>
        </p:spPr>
        <p:txBody>
          <a:bodyPr/>
          <a:lstStyle/>
          <a:p>
            <a:pPr marL="0" indent="0">
              <a:buNone/>
            </a:pPr>
            <a:r>
              <a:rPr lang="en-US"/>
              <a:t>In the Military </a:t>
            </a:r>
            <a:r>
              <a:rPr lang="en-US" sz="3200" b="1"/>
              <a:t>Recognition</a:t>
            </a:r>
            <a:r>
              <a:rPr lang="en-US"/>
              <a:t> comes in the following ways: </a:t>
            </a:r>
          </a:p>
        </p:txBody>
      </p:sp>
      <p:sp>
        <p:nvSpPr>
          <p:cNvPr id="10" name="Date Placeholder 9">
            <a:extLst>
              <a:ext uri="{FF2B5EF4-FFF2-40B4-BE49-F238E27FC236}">
                <a16:creationId xmlns:a16="http://schemas.microsoft.com/office/drawing/2014/main" id="{522D1BDF-E5F4-4C96-92C5-C7E328C2BCE6}"/>
              </a:ext>
            </a:extLst>
          </p:cNvPr>
          <p:cNvSpPr>
            <a:spLocks noGrp="1"/>
          </p:cNvSpPr>
          <p:nvPr>
            <p:ph type="dt" sz="half" idx="10"/>
          </p:nvPr>
        </p:nvSpPr>
        <p:spPr/>
        <p:txBody>
          <a:bodyPr/>
          <a:lstStyle/>
          <a:p>
            <a:fld id="{6BE3D9AE-9FFB-475F-BDFD-BCC31C50B2A8}" type="datetime1">
              <a:rPr lang="en-US" smtClean="0"/>
              <a:t>5/24/2026</a:t>
            </a:fld>
            <a:endParaRPr lang="en-US"/>
          </a:p>
        </p:txBody>
      </p:sp>
      <p:sp>
        <p:nvSpPr>
          <p:cNvPr id="12" name="Slide Number Placeholder 11">
            <a:extLst>
              <a:ext uri="{FF2B5EF4-FFF2-40B4-BE49-F238E27FC236}">
                <a16:creationId xmlns:a16="http://schemas.microsoft.com/office/drawing/2014/main" id="{4F2D5C64-1F7E-438E-9128-844997FD6220}"/>
              </a:ext>
            </a:extLst>
          </p:cNvPr>
          <p:cNvSpPr>
            <a:spLocks noGrp="1"/>
          </p:cNvSpPr>
          <p:nvPr>
            <p:ph type="sldNum" sz="quarter" idx="12"/>
          </p:nvPr>
        </p:nvSpPr>
        <p:spPr/>
        <p:txBody>
          <a:bodyPr/>
          <a:lstStyle/>
          <a:p>
            <a:fld id="{D8FFEE83-99BB-46C6-889A-AD2C22DF1251}" type="slidenum">
              <a:rPr lang="en-US" smtClean="0"/>
              <a:t>26</a:t>
            </a:fld>
            <a:endParaRPr lang="en-US"/>
          </a:p>
        </p:txBody>
      </p:sp>
      <p:sp>
        <p:nvSpPr>
          <p:cNvPr id="13" name="TextBox 12">
            <a:extLst>
              <a:ext uri="{FF2B5EF4-FFF2-40B4-BE49-F238E27FC236}">
                <a16:creationId xmlns:a16="http://schemas.microsoft.com/office/drawing/2014/main" id="{51413678-0C78-E1F2-F7D7-302E8BE73CF9}"/>
              </a:ext>
            </a:extLst>
          </p:cNvPr>
          <p:cNvSpPr txBox="1"/>
          <p:nvPr/>
        </p:nvSpPr>
        <p:spPr>
          <a:xfrm>
            <a:off x="838199" y="3410434"/>
            <a:ext cx="10601131" cy="1138773"/>
          </a:xfrm>
          <a:prstGeom prst="rect">
            <a:avLst/>
          </a:prstGeom>
          <a:noFill/>
        </p:spPr>
        <p:txBody>
          <a:bodyPr wrap="square">
            <a:spAutoFit/>
          </a:bodyPr>
          <a:lstStyle/>
          <a:p>
            <a:pPr marL="0" indent="0" algn="just">
              <a:buNone/>
            </a:pPr>
            <a:r>
              <a:rPr lang="en-US" sz="3200" b="1"/>
              <a:t>Service to Country </a:t>
            </a:r>
            <a:r>
              <a:rPr lang="en-US" sz="1200"/>
              <a:t>stems from pride, which in turn promotes a sense of satisfaction. Joining the Air Force is a life-changing decision and opportunity. Airmen fulfill important roles in service to our country, enjoy a close-knit community and embrace a global lifestyle. It's a journey that's full of growth. Take time to learn about all aspects of Air Force life, make the right preparations, and discover how joining can be a good fit for your future.</a:t>
            </a:r>
          </a:p>
        </p:txBody>
      </p:sp>
      <p:sp>
        <p:nvSpPr>
          <p:cNvPr id="14" name="Text Placeholder 2">
            <a:extLst>
              <a:ext uri="{FF2B5EF4-FFF2-40B4-BE49-F238E27FC236}">
                <a16:creationId xmlns:a16="http://schemas.microsoft.com/office/drawing/2014/main" id="{50131097-9FA6-8EFD-8884-285C84E1DB30}"/>
              </a:ext>
            </a:extLst>
          </p:cNvPr>
          <p:cNvSpPr txBox="1"/>
          <p:nvPr/>
        </p:nvSpPr>
        <p:spPr>
          <a:xfrm>
            <a:off x="7780723" y="4692968"/>
            <a:ext cx="3467111" cy="475925"/>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Tradition</a:t>
            </a:r>
          </a:p>
        </p:txBody>
      </p:sp>
      <p:sp>
        <p:nvSpPr>
          <p:cNvPr id="15" name="Content Placeholder 3">
            <a:extLst>
              <a:ext uri="{FF2B5EF4-FFF2-40B4-BE49-F238E27FC236}">
                <a16:creationId xmlns:a16="http://schemas.microsoft.com/office/drawing/2014/main" id="{41D46FA9-60E7-FCE8-9CDC-39099CA5F0F9}"/>
              </a:ext>
            </a:extLst>
          </p:cNvPr>
          <p:cNvSpPr txBox="1"/>
          <p:nvPr/>
        </p:nvSpPr>
        <p:spPr>
          <a:xfrm>
            <a:off x="7833706" y="5146676"/>
            <a:ext cx="3467111" cy="1212913"/>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The U.S. Air Force is the world's preeminent force in air, space and cyberspace. Through shared values, key capabilities and upholding our Airman's Creed, we continue to achieve our mission and aim high in all we do.</a:t>
            </a:r>
          </a:p>
        </p:txBody>
      </p:sp>
      <p:sp>
        <p:nvSpPr>
          <p:cNvPr id="16" name="Text Placeholder 4">
            <a:extLst>
              <a:ext uri="{FF2B5EF4-FFF2-40B4-BE49-F238E27FC236}">
                <a16:creationId xmlns:a16="http://schemas.microsoft.com/office/drawing/2014/main" id="{77C6EF13-43F2-3E43-5967-78F5EFCE0CA7}"/>
              </a:ext>
            </a:extLst>
          </p:cNvPr>
          <p:cNvSpPr txBox="1"/>
          <p:nvPr/>
        </p:nvSpPr>
        <p:spPr>
          <a:xfrm>
            <a:off x="4253530" y="4670751"/>
            <a:ext cx="3467110" cy="520360"/>
          </a:xfrm>
          <a:prstGeom prst="rect">
            <a:avLst/>
          </a:prstGeom>
        </p:spPr>
        <p:txBody>
          <a:bodyPr vert="horz" lIns="91440" tIns="45720" rIns="91440" bIns="45720" rtlCol="0" anchor="b">
            <a:normAutofit/>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Patriotism</a:t>
            </a:r>
          </a:p>
        </p:txBody>
      </p:sp>
      <p:sp>
        <p:nvSpPr>
          <p:cNvPr id="17" name="Content Placeholder 5">
            <a:extLst>
              <a:ext uri="{FF2B5EF4-FFF2-40B4-BE49-F238E27FC236}">
                <a16:creationId xmlns:a16="http://schemas.microsoft.com/office/drawing/2014/main" id="{D4DC1BFF-C351-6302-FC17-515344BDF8DC}"/>
              </a:ext>
            </a:extLst>
          </p:cNvPr>
          <p:cNvSpPr txBox="1"/>
          <p:nvPr/>
        </p:nvSpPr>
        <p:spPr>
          <a:xfrm>
            <a:off x="4253530" y="5149915"/>
            <a:ext cx="3467110" cy="812910"/>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Patriotism is an element of the core value commitment - Integrity First, Service Before Self, and Excellence in all we do.</a:t>
            </a:r>
          </a:p>
        </p:txBody>
      </p:sp>
      <p:sp>
        <p:nvSpPr>
          <p:cNvPr id="18" name="Text Placeholder 6">
            <a:extLst>
              <a:ext uri="{FF2B5EF4-FFF2-40B4-BE49-F238E27FC236}">
                <a16:creationId xmlns:a16="http://schemas.microsoft.com/office/drawing/2014/main" id="{81B0B0CD-A014-50AF-F7B5-A0410C76F8B5}"/>
              </a:ext>
            </a:extLst>
          </p:cNvPr>
          <p:cNvSpPr txBox="1"/>
          <p:nvPr/>
        </p:nvSpPr>
        <p:spPr>
          <a:xfrm>
            <a:off x="786419" y="4670751"/>
            <a:ext cx="3467111" cy="520360"/>
          </a:xfrm>
          <a:prstGeom prst="rect">
            <a:avLst/>
          </a:prstGeom>
        </p:spPr>
        <p:txBody>
          <a:bodyPr vert="horz" lIns="91440" tIns="45720" rIns="91440" bIns="45720" rtlCol="0" anchor="b">
            <a:normAutofit/>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Pride</a:t>
            </a:r>
          </a:p>
        </p:txBody>
      </p:sp>
      <p:sp>
        <p:nvSpPr>
          <p:cNvPr id="19" name="Content Placeholder 7">
            <a:extLst>
              <a:ext uri="{FF2B5EF4-FFF2-40B4-BE49-F238E27FC236}">
                <a16:creationId xmlns:a16="http://schemas.microsoft.com/office/drawing/2014/main" id="{EF857B39-1ABB-1239-4905-8A454278EB3E}"/>
              </a:ext>
            </a:extLst>
          </p:cNvPr>
          <p:cNvSpPr txBox="1"/>
          <p:nvPr/>
        </p:nvSpPr>
        <p:spPr>
          <a:xfrm>
            <a:off x="785217" y="5140972"/>
            <a:ext cx="3355247" cy="812910"/>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Airmen aim high, serving our country and defending our freedom, with commitment and courage most others have never seen.</a:t>
            </a:r>
          </a:p>
        </p:txBody>
      </p:sp>
    </p:spTree>
    <p:extLst>
      <p:ext uri="{BB962C8B-B14F-4D97-AF65-F5344CB8AC3E}">
        <p14:creationId xmlns:p14="http://schemas.microsoft.com/office/powerpoint/2010/main" val="2062177777"/>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2B99362-68AD-4EA6-8B5A-C3922A4B95F3}"/>
              </a:ext>
            </a:extLst>
          </p:cNvPr>
          <p:cNvSpPr>
            <a:spLocks noGrp="1"/>
          </p:cNvSpPr>
          <p:nvPr>
            <p:ph type="title"/>
          </p:nvPr>
        </p:nvSpPr>
        <p:spPr/>
        <p:txBody>
          <a:bodyPr/>
          <a:lstStyle/>
          <a:p>
            <a:r>
              <a:rPr lang="en-US" b="1"/>
              <a:t>Satisfaction:</a:t>
            </a:r>
            <a:r>
              <a:rPr lang="en-US"/>
              <a:t> Belonging</a:t>
            </a:r>
          </a:p>
        </p:txBody>
      </p:sp>
      <p:sp>
        <p:nvSpPr>
          <p:cNvPr id="3" name="Text Placeholder 2">
            <a:extLst>
              <a:ext uri="{FF2B5EF4-FFF2-40B4-BE49-F238E27FC236}">
                <a16:creationId xmlns:a16="http://schemas.microsoft.com/office/drawing/2014/main" id="{55CE9009-B653-400F-BD95-01016ED2A4B2}"/>
              </a:ext>
            </a:extLst>
          </p:cNvPr>
          <p:cNvSpPr>
            <a:spLocks noGrp="1"/>
          </p:cNvSpPr>
          <p:nvPr>
            <p:ph type="body" idx="13"/>
          </p:nvPr>
        </p:nvSpPr>
        <p:spPr>
          <a:xfrm>
            <a:off x="838432" y="3623192"/>
            <a:ext cx="3467111" cy="823912"/>
          </a:xfrm>
        </p:spPr>
        <p:txBody>
          <a:bodyPr/>
          <a:lstStyle/>
          <a:p>
            <a:r>
              <a:rPr lang="en-US"/>
              <a:t>Making New Friends</a:t>
            </a:r>
          </a:p>
        </p:txBody>
      </p:sp>
      <p:sp>
        <p:nvSpPr>
          <p:cNvPr id="4" name="Content Placeholder 3">
            <a:extLst>
              <a:ext uri="{FF2B5EF4-FFF2-40B4-BE49-F238E27FC236}">
                <a16:creationId xmlns:a16="http://schemas.microsoft.com/office/drawing/2014/main" id="{DADDA14E-7913-470E-9C88-AD0A9B3761C1}"/>
              </a:ext>
            </a:extLst>
          </p:cNvPr>
          <p:cNvSpPr>
            <a:spLocks noGrp="1"/>
          </p:cNvSpPr>
          <p:nvPr>
            <p:ph sz="half" idx="14"/>
          </p:nvPr>
        </p:nvSpPr>
        <p:spPr>
          <a:xfrm>
            <a:off x="838432" y="4447103"/>
            <a:ext cx="10506539" cy="1331428"/>
          </a:xfrm>
        </p:spPr>
        <p:txBody>
          <a:bodyPr>
            <a:normAutofit/>
          </a:bodyPr>
          <a:lstStyle/>
          <a:p>
            <a:pPr marL="0" indent="0">
              <a:buNone/>
            </a:pPr>
            <a:r>
              <a:rPr lang="en-US"/>
              <a:t>When you're in the Air Force, you're part of a community. Air Force bases are basically self-contained cities with everything you need to live and raise your family.</a:t>
            </a:r>
          </a:p>
        </p:txBody>
      </p:sp>
      <p:sp>
        <p:nvSpPr>
          <p:cNvPr id="7" name="Text Placeholder 6">
            <a:extLst>
              <a:ext uri="{FF2B5EF4-FFF2-40B4-BE49-F238E27FC236}">
                <a16:creationId xmlns:a16="http://schemas.microsoft.com/office/drawing/2014/main" id="{15610727-ED0F-42DA-A7E6-9E3CC77CD87D}"/>
              </a:ext>
            </a:extLst>
          </p:cNvPr>
          <p:cNvSpPr>
            <a:spLocks noGrp="1"/>
          </p:cNvSpPr>
          <p:nvPr>
            <p:ph type="body" idx="17"/>
          </p:nvPr>
        </p:nvSpPr>
        <p:spPr>
          <a:xfrm>
            <a:off x="842952" y="2180837"/>
            <a:ext cx="3467111" cy="823912"/>
          </a:xfrm>
        </p:spPr>
        <p:txBody>
          <a:bodyPr/>
          <a:lstStyle/>
          <a:p>
            <a:r>
              <a:rPr lang="en-US"/>
              <a:t>Teamwork</a:t>
            </a:r>
          </a:p>
        </p:txBody>
      </p:sp>
      <p:sp>
        <p:nvSpPr>
          <p:cNvPr id="8" name="Content Placeholder 7">
            <a:extLst>
              <a:ext uri="{FF2B5EF4-FFF2-40B4-BE49-F238E27FC236}">
                <a16:creationId xmlns:a16="http://schemas.microsoft.com/office/drawing/2014/main" id="{74B7D5F6-3EF3-4EE1-A9EC-CA63B12177BF}"/>
              </a:ext>
            </a:extLst>
          </p:cNvPr>
          <p:cNvSpPr>
            <a:spLocks noGrp="1"/>
          </p:cNvSpPr>
          <p:nvPr>
            <p:ph sz="half" idx="18"/>
          </p:nvPr>
        </p:nvSpPr>
        <p:spPr>
          <a:xfrm>
            <a:off x="842952" y="3004749"/>
            <a:ext cx="10515610" cy="986714"/>
          </a:xfrm>
        </p:spPr>
        <p:txBody>
          <a:bodyPr/>
          <a:lstStyle/>
          <a:p>
            <a:pPr marL="0" indent="0">
              <a:buNone/>
            </a:pPr>
            <a:r>
              <a:rPr lang="en-US"/>
              <a:t>When you join the Air Force, you are joining a team of professionals who work together to accomplish the mission at hand.</a:t>
            </a:r>
          </a:p>
        </p:txBody>
      </p:sp>
      <p:sp>
        <p:nvSpPr>
          <p:cNvPr id="9" name="Content Placeholder 8">
            <a:extLst>
              <a:ext uri="{FF2B5EF4-FFF2-40B4-BE49-F238E27FC236}">
                <a16:creationId xmlns:a16="http://schemas.microsoft.com/office/drawing/2014/main" id="{207DBF96-086B-4621-B717-B68B77CC7785}"/>
              </a:ext>
            </a:extLst>
          </p:cNvPr>
          <p:cNvSpPr>
            <a:spLocks noGrp="1"/>
          </p:cNvSpPr>
          <p:nvPr>
            <p:ph sz="half" idx="25"/>
          </p:nvPr>
        </p:nvSpPr>
        <p:spPr>
          <a:xfrm>
            <a:off x="829565" y="1477876"/>
            <a:ext cx="10515600" cy="1120244"/>
          </a:xfrm>
        </p:spPr>
        <p:txBody>
          <a:bodyPr/>
          <a:lstStyle/>
          <a:p>
            <a:pPr marL="0" indent="0">
              <a:buNone/>
            </a:pPr>
            <a:r>
              <a:rPr lang="en-US"/>
              <a:t>Wingman Culture is said to be one of the best things about serving. The Air Force family includes men and women in uniform, civilian employees, contractors, and the families that support them.</a:t>
            </a:r>
          </a:p>
        </p:txBody>
      </p:sp>
      <p:sp>
        <p:nvSpPr>
          <p:cNvPr id="10" name="Date Placeholder 9">
            <a:extLst>
              <a:ext uri="{FF2B5EF4-FFF2-40B4-BE49-F238E27FC236}">
                <a16:creationId xmlns:a16="http://schemas.microsoft.com/office/drawing/2014/main" id="{522D1BDF-E5F4-4C96-92C5-C7E328C2BCE6}"/>
              </a:ext>
            </a:extLst>
          </p:cNvPr>
          <p:cNvSpPr>
            <a:spLocks noGrp="1"/>
          </p:cNvSpPr>
          <p:nvPr>
            <p:ph type="dt" sz="half" idx="10"/>
          </p:nvPr>
        </p:nvSpPr>
        <p:spPr/>
        <p:txBody>
          <a:bodyPr/>
          <a:lstStyle/>
          <a:p>
            <a:fld id="{6BE3D9AE-9FFB-475F-BDFD-BCC31C50B2A8}" type="datetime1">
              <a:rPr lang="en-US" smtClean="0"/>
              <a:t>5/24/2026</a:t>
            </a:fld>
            <a:endParaRPr lang="en-US"/>
          </a:p>
        </p:txBody>
      </p:sp>
      <p:sp>
        <p:nvSpPr>
          <p:cNvPr id="12" name="Slide Number Placeholder 11">
            <a:extLst>
              <a:ext uri="{FF2B5EF4-FFF2-40B4-BE49-F238E27FC236}">
                <a16:creationId xmlns:a16="http://schemas.microsoft.com/office/drawing/2014/main" id="{4F2D5C64-1F7E-438E-9128-844997FD6220}"/>
              </a:ext>
            </a:extLst>
          </p:cNvPr>
          <p:cNvSpPr>
            <a:spLocks noGrp="1"/>
          </p:cNvSpPr>
          <p:nvPr>
            <p:ph type="sldNum" sz="quarter" idx="12"/>
          </p:nvPr>
        </p:nvSpPr>
        <p:spPr/>
        <p:txBody>
          <a:bodyPr/>
          <a:lstStyle/>
          <a:p>
            <a:fld id="{D8FFEE83-99BB-46C6-889A-AD2C22DF1251}" type="slidenum">
              <a:rPr lang="en-US" smtClean="0"/>
              <a:t>27</a:t>
            </a:fld>
            <a:endParaRPr lang="en-US"/>
          </a:p>
        </p:txBody>
      </p:sp>
    </p:spTree>
    <p:extLst>
      <p:ext uri="{BB962C8B-B14F-4D97-AF65-F5344CB8AC3E}">
        <p14:creationId xmlns:p14="http://schemas.microsoft.com/office/powerpoint/2010/main" val="874226239"/>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5CFA4EC-DF58-4AE7-9BF6-BA135430F9A5}"/>
              </a:ext>
            </a:extLst>
          </p:cNvPr>
          <p:cNvSpPr>
            <a:spLocks noGrp="1"/>
          </p:cNvSpPr>
          <p:nvPr>
            <p:ph type="title"/>
          </p:nvPr>
        </p:nvSpPr>
        <p:spPr/>
        <p:txBody>
          <a:bodyPr/>
          <a:lstStyle/>
          <a:p>
            <a:r>
              <a:rPr lang="en-US" b="1"/>
              <a:t>Security:</a:t>
            </a:r>
            <a:r>
              <a:rPr lang="en-US"/>
              <a:t> Job Security</a:t>
            </a:r>
          </a:p>
        </p:txBody>
      </p:sp>
      <p:sp>
        <p:nvSpPr>
          <p:cNvPr id="3" name="Content Placeholder 2">
            <a:extLst>
              <a:ext uri="{FF2B5EF4-FFF2-40B4-BE49-F238E27FC236}">
                <a16:creationId xmlns:a16="http://schemas.microsoft.com/office/drawing/2014/main" id="{A668C33B-33CC-4DCD-8145-C646291FC7B7}"/>
              </a:ext>
            </a:extLst>
          </p:cNvPr>
          <p:cNvSpPr>
            <a:spLocks noGrp="1"/>
          </p:cNvSpPr>
          <p:nvPr>
            <p:ph sz="half" idx="1"/>
          </p:nvPr>
        </p:nvSpPr>
        <p:spPr/>
        <p:txBody>
          <a:bodyPr>
            <a:noAutofit/>
          </a:bodyPr>
          <a:lstStyle/>
          <a:p>
            <a:pPr marL="0" indent="0">
              <a:buNone/>
            </a:pPr>
            <a:r>
              <a:rPr lang="en-US" sz="1200"/>
              <a:t>Our #1 goal is to take care of our Airmen. An Airman's job and pay are guaranteed and include regular opportunities for advancement. A career in the Air Force guarantees you have a job. </a:t>
            </a:r>
            <a:r>
              <a:rPr lang="en-US" sz="1200" b="1"/>
              <a:t>A guaranteed job means guaranteed income, with no chance of strikes or layoffs.</a:t>
            </a:r>
            <a:endParaRPr lang="en-US" sz="1200"/>
          </a:p>
          <a:p>
            <a:pPr marL="0" indent="0">
              <a:buNone/>
            </a:pPr>
            <a:r>
              <a:rPr lang="en-US" sz="1200"/>
              <a:t>This chart shows the trend in unemployment rates for persons 25 years and older by educational attainment to show you a comparison of what your current unemployment risk is in the civilian job market compared to the security of an Air Force career. You indicated your current education level is </a:t>
            </a:r>
            <a:r>
              <a:rPr lang="en-US" sz="1200" b="1"/>
              <a:t>Bachelor's Degree</a:t>
            </a:r>
            <a:r>
              <a:rPr lang="en-US" sz="1200"/>
              <a:t>.</a:t>
            </a:r>
          </a:p>
        </p:txBody>
      </p:sp>
      <p:pic>
        <p:nvPicPr>
          <p:cNvPr id="6" name="{{Chart|25|Html}}">
            <a:extLst>
              <a:ext uri="{FF2B5EF4-FFF2-40B4-BE49-F238E27FC236}">
                <a16:creationId xmlns:a16="http://schemas.microsoft.com/office/drawing/2014/main" id="{938CDF04-99E4-43C6-BF85-F4296AD9EE7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54132" y="2110154"/>
            <a:ext cx="6768256" cy="3384128"/>
          </a:xfrm>
        </p:spPr>
      </p:pic>
      <p:sp>
        <p:nvSpPr>
          <p:cNvPr id="7" name="Date Placeholder 6">
            <a:extLst>
              <a:ext uri="{FF2B5EF4-FFF2-40B4-BE49-F238E27FC236}">
                <a16:creationId xmlns:a16="http://schemas.microsoft.com/office/drawing/2014/main" id="{9288E085-AC7E-4708-BDD8-4FBB837047E4}"/>
              </a:ext>
            </a:extLst>
          </p:cNvPr>
          <p:cNvSpPr>
            <a:spLocks noGrp="1"/>
          </p:cNvSpPr>
          <p:nvPr>
            <p:ph type="dt" sz="half" idx="10"/>
          </p:nvPr>
        </p:nvSpPr>
        <p:spPr/>
        <p:txBody>
          <a:bodyPr/>
          <a:lstStyle/>
          <a:p>
            <a:fld id="{A4DBC2D0-C05E-44F8-AB3B-92FB6AD9EB00}" type="datetime1">
              <a:rPr lang="en-US" smtClean="0"/>
              <a:t>5/24/2026</a:t>
            </a:fld>
            <a:endParaRPr lang="en-US"/>
          </a:p>
        </p:txBody>
      </p:sp>
      <p:sp>
        <p:nvSpPr>
          <p:cNvPr id="9" name="Slide Number Placeholder 8">
            <a:extLst>
              <a:ext uri="{FF2B5EF4-FFF2-40B4-BE49-F238E27FC236}">
                <a16:creationId xmlns:a16="http://schemas.microsoft.com/office/drawing/2014/main" id="{FCB7EB72-7C9D-4B5F-879A-35573223910C}"/>
              </a:ext>
            </a:extLst>
          </p:cNvPr>
          <p:cNvSpPr>
            <a:spLocks noGrp="1"/>
          </p:cNvSpPr>
          <p:nvPr>
            <p:ph type="sldNum" sz="quarter" idx="12"/>
          </p:nvPr>
        </p:nvSpPr>
        <p:spPr/>
        <p:txBody>
          <a:bodyPr/>
          <a:lstStyle/>
          <a:p>
            <a:fld id="{D8FFEE83-99BB-46C6-889A-AD2C22DF1251}" type="slidenum">
              <a:rPr lang="en-US" smtClean="0"/>
              <a:t>28</a:t>
            </a:fld>
            <a:endParaRPr lang="en-US"/>
          </a:p>
        </p:txBody>
      </p:sp>
    </p:spTree>
    <p:extLst>
      <p:ext uri="{BB962C8B-B14F-4D97-AF65-F5344CB8AC3E}">
        <p14:creationId xmlns:p14="http://schemas.microsoft.com/office/powerpoint/2010/main" val="1064778194"/>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0C9AAEE-D523-4C67-8C48-A05069AAC33F}"/>
              </a:ext>
            </a:extLst>
          </p:cNvPr>
          <p:cNvSpPr>
            <a:spLocks noGrp="1"/>
          </p:cNvSpPr>
          <p:nvPr>
            <p:ph type="title"/>
          </p:nvPr>
        </p:nvSpPr>
        <p:spPr/>
        <p:txBody>
          <a:bodyPr/>
          <a:lstStyle/>
          <a:p>
            <a:r>
              <a:rPr lang="en-US" b="1"/>
              <a:t>Security:</a:t>
            </a:r>
            <a:r>
              <a:rPr lang="en-US"/>
              <a:t> Medical Care</a:t>
            </a:r>
          </a:p>
        </p:txBody>
      </p:sp>
      <p:sp>
        <p:nvSpPr>
          <p:cNvPr id="3" name="Content Placeholder 2">
            <a:extLst>
              <a:ext uri="{FF2B5EF4-FFF2-40B4-BE49-F238E27FC236}">
                <a16:creationId xmlns:a16="http://schemas.microsoft.com/office/drawing/2014/main" id="{327DEF1A-A4AB-449E-A425-CC8C609F4B5E}"/>
              </a:ext>
            </a:extLst>
          </p:cNvPr>
          <p:cNvSpPr>
            <a:spLocks noGrp="1"/>
          </p:cNvSpPr>
          <p:nvPr>
            <p:ph idx="1"/>
          </p:nvPr>
        </p:nvSpPr>
        <p:spPr>
          <a:xfrm>
            <a:off x="838200" y="1598839"/>
            <a:ext cx="10515600" cy="1125992"/>
          </a:xfrm>
        </p:spPr>
        <p:txBody>
          <a:bodyPr vert="horz" lIns="91440" tIns="45720" rIns="91440" bIns="45720" rtlCol="0" anchor="t">
            <a:normAutofit/>
          </a:bodyPr>
          <a:lstStyle/>
          <a:p>
            <a:pPr marL="0" indent="0">
              <a:buNone/>
            </a:pPr>
            <a:r>
              <a:rPr lang="en-US"/>
              <a:t>Our Airmen receive excellent rates, comprehensive medical including health, dental and vision care, plus full pay and allowances for sick days and low-cost life insurance up to $400,000. And if you’re ever temporarily disabled due to illness or injury, you’ll still receive a salary. Family members may receive medical care at military or civilian facilities through various options for little or no cost.</a:t>
            </a:r>
          </a:p>
        </p:txBody>
      </p:sp>
      <p:pic>
        <p:nvPicPr>
          <p:cNvPr id="10" name="Content Placeholder 9">
            <a:extLst>
              <a:ext uri="{FF2B5EF4-FFF2-40B4-BE49-F238E27FC236}">
                <a16:creationId xmlns:a16="http://schemas.microsoft.com/office/drawing/2014/main" id="{E0AF3065-3883-47AD-BC66-DEFEFDEF2DD9}"/>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920926" y="2697617"/>
            <a:ext cx="10341076" cy="3070225"/>
          </a:xfrm>
        </p:spPr>
      </p:pic>
      <p:sp>
        <p:nvSpPr>
          <p:cNvPr id="11" name="Date Placeholder 10">
            <a:extLst>
              <a:ext uri="{FF2B5EF4-FFF2-40B4-BE49-F238E27FC236}">
                <a16:creationId xmlns:a16="http://schemas.microsoft.com/office/drawing/2014/main" id="{3CBA3639-5F26-44A4-9B29-18CBA3CF189B}"/>
              </a:ext>
            </a:extLst>
          </p:cNvPr>
          <p:cNvSpPr>
            <a:spLocks noGrp="1"/>
          </p:cNvSpPr>
          <p:nvPr>
            <p:ph type="dt" sz="half" idx="10"/>
          </p:nvPr>
        </p:nvSpPr>
        <p:spPr/>
        <p:txBody>
          <a:bodyPr/>
          <a:lstStyle/>
          <a:p>
            <a:fld id="{568A6768-9D0E-43CD-B8C6-64E36052D11C}" type="datetime1">
              <a:rPr lang="en-US" smtClean="0"/>
              <a:t>5/24/2026</a:t>
            </a:fld>
            <a:endParaRPr lang="en-US"/>
          </a:p>
        </p:txBody>
      </p:sp>
      <p:sp>
        <p:nvSpPr>
          <p:cNvPr id="13" name="Slide Number Placeholder 12">
            <a:extLst>
              <a:ext uri="{FF2B5EF4-FFF2-40B4-BE49-F238E27FC236}">
                <a16:creationId xmlns:a16="http://schemas.microsoft.com/office/drawing/2014/main" id="{BA9C44BE-E726-445A-8AAB-E1B74B918F9C}"/>
              </a:ext>
            </a:extLst>
          </p:cNvPr>
          <p:cNvSpPr>
            <a:spLocks noGrp="1"/>
          </p:cNvSpPr>
          <p:nvPr>
            <p:ph type="sldNum" sz="quarter" idx="12"/>
          </p:nvPr>
        </p:nvSpPr>
        <p:spPr/>
        <p:txBody>
          <a:bodyPr/>
          <a:lstStyle/>
          <a:p>
            <a:fld id="{D8FFEE83-99BB-46C6-889A-AD2C22DF1251}" type="slidenum">
              <a:rPr lang="en-US" smtClean="0"/>
              <a:t>29</a:t>
            </a:fld>
            <a:endParaRPr lang="en-US"/>
          </a:p>
        </p:txBody>
      </p:sp>
    </p:spTree>
    <p:extLst>
      <p:ext uri="{BB962C8B-B14F-4D97-AF65-F5344CB8AC3E}">
        <p14:creationId xmlns:p14="http://schemas.microsoft.com/office/powerpoint/2010/main" val="3336593765"/>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DD1B701-FAD5-4F90-9CE9-77F6B2919A1A}"/>
              </a:ext>
            </a:extLst>
          </p:cNvPr>
          <p:cNvSpPr>
            <a:spLocks noGrp="1"/>
          </p:cNvSpPr>
          <p:nvPr>
            <p:ph type="title"/>
          </p:nvPr>
        </p:nvSpPr>
        <p:spPr/>
        <p:txBody>
          <a:bodyPr/>
          <a:lstStyle/>
          <a:p>
            <a:r>
              <a:rPr lang="en-US" b="1"/>
              <a:t>Money:</a:t>
            </a:r>
            <a:r>
              <a:rPr lang="en-US"/>
              <a:t> Income</a:t>
            </a:r>
          </a:p>
        </p:txBody>
      </p:sp>
      <p:graphicFrame>
        <p:nvGraphicFramePr>
          <p:cNvPr id="6" name="Table 6">
            <a:extLst>
              <a:ext uri="{FF2B5EF4-FFF2-40B4-BE49-F238E27FC236}">
                <a16:creationId xmlns:a16="http://schemas.microsoft.com/office/drawing/2014/main" id="{CCA99320-FBB7-401B-BC46-BB2DBD7C0436}"/>
              </a:ext>
            </a:extLst>
          </p:cNvPr>
          <p:cNvGraphicFramePr>
            <a:graphicFrameLocks noGrp="1"/>
          </p:cNvGraphicFramePr>
          <p:nvPr>
            <p:ph idx="1"/>
            <p:extLst>
              <p:ext uri="{D42A27DB-BD31-4B8C-83A1-F6EECF244321}">
                <p14:modId xmlns:p14="http://schemas.microsoft.com/office/powerpoint/2010/main" val="1832397651"/>
              </p:ext>
            </p:extLst>
          </p:nvPr>
        </p:nvGraphicFramePr>
        <p:xfrm>
          <a:off x="838200" y="1825625"/>
          <a:ext cx="10515600" cy="1493520"/>
        </p:xfrm>
        <a:graphic>
          <a:graphicData uri="http://schemas.openxmlformats.org/drawingml/2006/table">
            <a:tbl>
              <a:tblPr firstRow="1" bandRow="1">
                <a:tableStyleId>{5A111915-BE36-4E01-A7E5-04B1672EAD32}</a:tableStyleId>
              </a:tblPr>
              <a:tblGrid>
                <a:gridCol w="1314450">
                  <a:extLst>
                    <a:ext uri="{9D8B030D-6E8A-4147-A177-3AD203B41FA5}">
                      <a16:colId xmlns:a16="http://schemas.microsoft.com/office/drawing/2014/main" val="2658023530"/>
                    </a:ext>
                  </a:extLst>
                </a:gridCol>
                <a:gridCol w="1314450">
                  <a:extLst>
                    <a:ext uri="{9D8B030D-6E8A-4147-A177-3AD203B41FA5}">
                      <a16:colId xmlns:a16="http://schemas.microsoft.com/office/drawing/2014/main" val="3971847011"/>
                    </a:ext>
                  </a:extLst>
                </a:gridCol>
                <a:gridCol w="1314450">
                  <a:extLst>
                    <a:ext uri="{9D8B030D-6E8A-4147-A177-3AD203B41FA5}">
                      <a16:colId xmlns:a16="http://schemas.microsoft.com/office/drawing/2014/main" val="3227062754"/>
                    </a:ext>
                  </a:extLst>
                </a:gridCol>
                <a:gridCol w="1314450">
                  <a:extLst>
                    <a:ext uri="{9D8B030D-6E8A-4147-A177-3AD203B41FA5}">
                      <a16:colId xmlns:a16="http://schemas.microsoft.com/office/drawing/2014/main" val="3185481934"/>
                    </a:ext>
                  </a:extLst>
                </a:gridCol>
                <a:gridCol w="1314450">
                  <a:extLst>
                    <a:ext uri="{9D8B030D-6E8A-4147-A177-3AD203B41FA5}">
                      <a16:colId xmlns:a16="http://schemas.microsoft.com/office/drawing/2014/main" val="2003233805"/>
                    </a:ext>
                  </a:extLst>
                </a:gridCol>
                <a:gridCol w="1314450">
                  <a:extLst>
                    <a:ext uri="{9D8B030D-6E8A-4147-A177-3AD203B41FA5}">
                      <a16:colId xmlns:a16="http://schemas.microsoft.com/office/drawing/2014/main" val="3025965416"/>
                    </a:ext>
                  </a:extLst>
                </a:gridCol>
                <a:gridCol w="1314450">
                  <a:extLst>
                    <a:ext uri="{9D8B030D-6E8A-4147-A177-3AD203B41FA5}">
                      <a16:colId xmlns:a16="http://schemas.microsoft.com/office/drawing/2014/main" val="3154299352"/>
                    </a:ext>
                  </a:extLst>
                </a:gridCol>
                <a:gridCol w="1314450">
                  <a:extLst>
                    <a:ext uri="{9D8B030D-6E8A-4147-A177-3AD203B41FA5}">
                      <a16:colId xmlns:a16="http://schemas.microsoft.com/office/drawing/2014/main" val="407692093"/>
                    </a:ext>
                  </a:extLst>
                </a:gridCol>
              </a:tblGrid>
              <a:tr h="370840">
                <a:tc>
                  <a:txBody>
                    <a:bodyPr vert="horz" wrap="square"/>
                    <a:lstStyle/>
                    <a:p>
                      <a:endParaRPr lang="en-US" sz="16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Basic Pay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BAH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Meals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Medical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Tax Savings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Adj Basic Pay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Total Earnings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950193"/>
                  </a:ext>
                </a:extLst>
              </a:tr>
              <a:tr h="370840">
                <a:tc>
                  <a:txBody>
                    <a:bodyPr vert="horz" wrap="square"/>
                    <a:lstStyle/>
                    <a:p>
                      <a:r>
                        <a:rPr lang="en-US" sz="1200" b="1">
                          <a:solidFill>
                            <a:schemeClr val="tx1">
                              <a:lumMod val="95000"/>
                              <a:lumOff val="5000"/>
                            </a:schemeClr>
                          </a:solidFill>
                        </a:rPr>
                        <a:t>4-Year Enlistment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$37,278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$27,108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$5,589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$6,106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$7,130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40C353"/>
                          </a:solidFill>
                        </a:rPr>
                        <a:t>$80,374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007BFF"/>
                          </a:solidFill>
                        </a:rPr>
                        <a:t>$321,497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537176"/>
                  </a:ext>
                </a:extLst>
              </a:tr>
              <a:tr h="370840">
                <a:tc>
                  <a:txBody>
                    <a:bodyPr vert="horz" wrap="square"/>
                    <a:lstStyle/>
                    <a:p>
                      <a:r>
                        <a:rPr lang="en-US" sz="1200" b="1">
                          <a:solidFill>
                            <a:schemeClr val="tx1">
                              <a:lumMod val="95000"/>
                              <a:lumOff val="5000"/>
                            </a:schemeClr>
                          </a:solidFill>
                        </a:rPr>
                        <a:t>6-Year Enlistment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$40,190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$27,237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$5,589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$6,106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$7,672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40C353"/>
                          </a:solidFill>
                        </a:rPr>
                        <a:t>$84,008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007BFF"/>
                          </a:solidFill>
                        </a:rPr>
                        <a:t>$504,050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0796303"/>
                  </a:ext>
                </a:extLst>
              </a:tr>
            </a:tbl>
          </a:graphicData>
        </a:graphic>
      </p:graphicFrame>
      <p:sp>
        <p:nvSpPr>
          <p:cNvPr id="4" name="Content Placeholder 3">
            <a:extLst>
              <a:ext uri="{FF2B5EF4-FFF2-40B4-BE49-F238E27FC236}">
                <a16:creationId xmlns:a16="http://schemas.microsoft.com/office/drawing/2014/main" id="{1AD578FE-5632-465F-A7EB-40354E6CFFB8}"/>
              </a:ext>
            </a:extLst>
          </p:cNvPr>
          <p:cNvSpPr>
            <a:spLocks noGrp="1"/>
          </p:cNvSpPr>
          <p:nvPr>
            <p:ph idx="13"/>
          </p:nvPr>
        </p:nvSpPr>
        <p:spPr>
          <a:xfrm>
            <a:off x="838200" y="4048671"/>
            <a:ext cx="10515600" cy="1861846"/>
          </a:xfrm>
        </p:spPr>
        <p:txBody>
          <a:bodyPr vert="horz" lIns="91440" tIns="45720" rIns="91440" bIns="45720" rtlCol="0" anchor="t">
            <a:normAutofit/>
          </a:bodyPr>
          <a:lstStyle/>
          <a:p>
            <a:pPr>
              <a:buNone/>
            </a:pPr>
            <a:r>
              <a:rPr lang="en-US" sz="1200" u="sng">
                <a:ea typeface="+mn-lt"/>
                <a:cs typeface="+mn-lt"/>
              </a:rPr>
              <a:t>4-Year Enlistment:</a:t>
            </a:r>
            <a:r>
              <a:rPr lang="en-US" sz="1200">
                <a:ea typeface="+mn-lt"/>
                <a:cs typeface="+mn-lt"/>
              </a:rPr>
              <a:t> Assuming I enlist for 4 years as an </a:t>
            </a:r>
            <a:r>
              <a:rPr lang="en-US" sz="1200" b="1">
                <a:ea typeface="+mn-lt"/>
                <a:cs typeface="+mn-lt"/>
              </a:rPr>
              <a:t>E-3</a:t>
            </a:r>
            <a:r>
              <a:rPr lang="en-US" sz="1200">
                <a:ea typeface="+mn-lt"/>
                <a:cs typeface="+mn-lt"/>
              </a:rPr>
              <a:t> and achieve </a:t>
            </a:r>
            <a:r>
              <a:rPr lang="en-US" sz="1200" b="1">
                <a:ea typeface="+mn-lt"/>
                <a:cs typeface="+mn-lt"/>
              </a:rPr>
              <a:t>Standard</a:t>
            </a:r>
            <a:r>
              <a:rPr lang="en-US" sz="1200">
                <a:ea typeface="+mn-lt"/>
                <a:cs typeface="+mn-lt"/>
              </a:rPr>
              <a:t> promotions to E-4 during my first enlistment, I could earn an adjusted pay of around </a:t>
            </a:r>
            <a:r>
              <a:rPr lang="en-US" sz="1200" b="1">
                <a:ea typeface="+mn-lt"/>
                <a:cs typeface="+mn-lt"/>
              </a:rPr>
              <a:t>$77,342</a:t>
            </a:r>
            <a:r>
              <a:rPr lang="en-US" sz="1200">
                <a:ea typeface="+mn-lt"/>
                <a:cs typeface="+mn-lt"/>
              </a:rPr>
              <a:t> during my first year, working up to $84,998 in my fourth year.</a:t>
            </a:r>
          </a:p>
          <a:p>
            <a:pPr>
              <a:buNone/>
            </a:pPr>
            <a:endParaRPr lang="en-US" sz="1200">
              <a:ea typeface="+mn-lt"/>
              <a:cs typeface="+mn-lt"/>
            </a:endParaRPr>
          </a:p>
          <a:p>
            <a:pPr>
              <a:buNone/>
            </a:pPr>
            <a:r>
              <a:rPr lang="en-US" sz="1200" u="sng">
                <a:ea typeface="+mn-lt"/>
                <a:cs typeface="+mn-lt"/>
              </a:rPr>
              <a:t>6-Year Enlistment</a:t>
            </a:r>
            <a:r>
              <a:rPr lang="en-US" sz="1200">
                <a:ea typeface="+mn-lt"/>
                <a:cs typeface="+mn-lt"/>
              </a:rPr>
              <a:t>: Assuming I enlist for 6 years as an </a:t>
            </a:r>
            <a:r>
              <a:rPr lang="en-US" sz="1200" b="1">
                <a:ea typeface="+mn-lt"/>
                <a:cs typeface="+mn-lt"/>
              </a:rPr>
              <a:t>E-3</a:t>
            </a:r>
            <a:r>
              <a:rPr lang="en-US" sz="1200">
                <a:ea typeface="+mn-lt"/>
                <a:cs typeface="+mn-lt"/>
              </a:rPr>
              <a:t> and achieve </a:t>
            </a:r>
            <a:r>
              <a:rPr lang="en-US" sz="1200" b="1">
                <a:ea typeface="+mn-lt"/>
                <a:cs typeface="+mn-lt"/>
              </a:rPr>
              <a:t>Standard</a:t>
            </a:r>
            <a:r>
              <a:rPr lang="en-US" sz="1200">
                <a:ea typeface="+mn-lt"/>
                <a:cs typeface="+mn-lt"/>
              </a:rPr>
              <a:t> promotions to E-5 during my first enlistment, I could earn an adjusted pay of around </a:t>
            </a:r>
            <a:r>
              <a:rPr lang="en-US" sz="1200" b="1">
                <a:ea typeface="+mn-lt"/>
                <a:cs typeface="+mn-lt"/>
              </a:rPr>
              <a:t>$77,342</a:t>
            </a:r>
            <a:r>
              <a:rPr lang="en-US" sz="1200">
                <a:ea typeface="+mn-lt"/>
                <a:cs typeface="+mn-lt"/>
              </a:rPr>
              <a:t> during my first year, working up to </a:t>
            </a:r>
            <a:r>
              <a:rPr lang="en-US" sz="1200" b="1">
                <a:ea typeface="+mn-lt"/>
                <a:cs typeface="+mn-lt"/>
              </a:rPr>
              <a:t>$92,125</a:t>
            </a:r>
            <a:r>
              <a:rPr lang="en-US" sz="1200">
                <a:ea typeface="+mn-lt"/>
                <a:cs typeface="+mn-lt"/>
              </a:rPr>
              <a:t> in my sixth year.</a:t>
            </a:r>
          </a:p>
          <a:p>
            <a:pPr marL="0" indent="0">
              <a:buNone/>
            </a:pPr>
            <a:endParaRPr lang="en-US">
              <a:ea typeface="Open Sans"/>
              <a:cs typeface="Open Sans"/>
            </a:endParaRPr>
          </a:p>
        </p:txBody>
      </p:sp>
      <p:sp>
        <p:nvSpPr>
          <p:cNvPr id="7" name="Date Placeholder 6">
            <a:extLst>
              <a:ext uri="{FF2B5EF4-FFF2-40B4-BE49-F238E27FC236}">
                <a16:creationId xmlns:a16="http://schemas.microsoft.com/office/drawing/2014/main" id="{E59D58E2-0DBC-46C7-94C2-EC0816BA0288}"/>
              </a:ext>
            </a:extLst>
          </p:cNvPr>
          <p:cNvSpPr>
            <a:spLocks noGrp="1"/>
          </p:cNvSpPr>
          <p:nvPr>
            <p:ph type="dt" sz="half" idx="10"/>
          </p:nvPr>
        </p:nvSpPr>
        <p:spPr>
          <a:xfrm>
            <a:off x="838200" y="6356350"/>
            <a:ext cx="2743200" cy="365125"/>
          </a:xfrm>
        </p:spPr>
        <p:txBody>
          <a:bodyPr/>
          <a:lstStyle/>
          <a:p>
            <a:fld id="{02F20844-5F7C-4A42-BBE9-383A85ECFD7F}" type="datetime1">
              <a:rPr lang="en-US" smtClean="0"/>
              <a:t>5/24/2026</a:t>
            </a:fld>
            <a:endParaRPr lang="en-US"/>
          </a:p>
        </p:txBody>
      </p:sp>
      <p:sp>
        <p:nvSpPr>
          <p:cNvPr id="9" name="Slide Number Placeholder 8">
            <a:extLst>
              <a:ext uri="{FF2B5EF4-FFF2-40B4-BE49-F238E27FC236}">
                <a16:creationId xmlns:a16="http://schemas.microsoft.com/office/drawing/2014/main" id="{EEF2D85A-1F4C-4B17-944D-7140887F721E}"/>
              </a:ext>
            </a:extLst>
          </p:cNvPr>
          <p:cNvSpPr>
            <a:spLocks noGrp="1"/>
          </p:cNvSpPr>
          <p:nvPr>
            <p:ph type="sldNum" sz="quarter" idx="12"/>
          </p:nvPr>
        </p:nvSpPr>
        <p:spPr/>
        <p:txBody>
          <a:bodyPr/>
          <a:lstStyle/>
          <a:p>
            <a:fld id="{C8217E34-67AF-4ACB-BEE4-B59733F71671}" type="slidenum">
              <a:rPr lang="en-US" smtClean="0"/>
              <a:t>3</a:t>
            </a:fld>
            <a:endParaRPr lang="en-US"/>
          </a:p>
        </p:txBody>
      </p:sp>
    </p:spTree>
    <p:extLst>
      <p:ext uri="{BB962C8B-B14F-4D97-AF65-F5344CB8AC3E}">
        <p14:creationId xmlns:p14="http://schemas.microsoft.com/office/powerpoint/2010/main" val="2326664210"/>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F23A620-57AA-449F-9932-00475C5CC467}"/>
              </a:ext>
            </a:extLst>
          </p:cNvPr>
          <p:cNvSpPr>
            <a:spLocks noGrp="1"/>
          </p:cNvSpPr>
          <p:nvPr>
            <p:ph type="title"/>
          </p:nvPr>
        </p:nvSpPr>
        <p:spPr/>
        <p:txBody>
          <a:bodyPr/>
          <a:lstStyle/>
          <a:p>
            <a:r>
              <a:rPr lang="en-US" b="1"/>
              <a:t>Security:</a:t>
            </a:r>
            <a:r>
              <a:rPr lang="en-US"/>
              <a:t> Medical Care</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6BEA16F3-D43B-4B85-A5E1-BC1A29E368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9675" y="1743982"/>
            <a:ext cx="8637007" cy="4269695"/>
          </a:xfrm>
        </p:spPr>
      </p:pic>
      <p:sp>
        <p:nvSpPr>
          <p:cNvPr id="6" name="Date Placeholder 5">
            <a:extLst>
              <a:ext uri="{FF2B5EF4-FFF2-40B4-BE49-F238E27FC236}">
                <a16:creationId xmlns:a16="http://schemas.microsoft.com/office/drawing/2014/main" id="{98C891CF-4428-46F8-8B8B-EB6AE975E5FF}"/>
              </a:ext>
            </a:extLst>
          </p:cNvPr>
          <p:cNvSpPr>
            <a:spLocks noGrp="1"/>
          </p:cNvSpPr>
          <p:nvPr>
            <p:ph type="dt" sz="half" idx="10"/>
          </p:nvPr>
        </p:nvSpPr>
        <p:spPr/>
        <p:txBody>
          <a:bodyPr/>
          <a:lstStyle/>
          <a:p>
            <a:fld id="{571836DB-BE7E-4DD2-A5E5-5B66655C6775}" type="datetime1">
              <a:rPr lang="en-US" smtClean="0"/>
              <a:t>5/24/2026</a:t>
            </a:fld>
            <a:endParaRPr lang="en-US"/>
          </a:p>
        </p:txBody>
      </p:sp>
      <p:sp>
        <p:nvSpPr>
          <p:cNvPr id="8" name="Slide Number Placeholder 7">
            <a:extLst>
              <a:ext uri="{FF2B5EF4-FFF2-40B4-BE49-F238E27FC236}">
                <a16:creationId xmlns:a16="http://schemas.microsoft.com/office/drawing/2014/main" id="{970FC7EE-54A9-4533-9A6F-04AA7DD5AAC2}"/>
              </a:ext>
            </a:extLst>
          </p:cNvPr>
          <p:cNvSpPr>
            <a:spLocks noGrp="1"/>
          </p:cNvSpPr>
          <p:nvPr>
            <p:ph type="sldNum" sz="quarter" idx="12"/>
          </p:nvPr>
        </p:nvSpPr>
        <p:spPr/>
        <p:txBody>
          <a:bodyPr/>
          <a:lstStyle/>
          <a:p>
            <a:fld id="{D8FFEE83-99BB-46C6-889A-AD2C22DF1251}" type="slidenum">
              <a:rPr lang="en-US" smtClean="0"/>
              <a:t>30</a:t>
            </a:fld>
            <a:endParaRPr lang="en-US"/>
          </a:p>
        </p:txBody>
      </p:sp>
    </p:spTree>
    <p:extLst>
      <p:ext uri="{BB962C8B-B14F-4D97-AF65-F5344CB8AC3E}">
        <p14:creationId xmlns:p14="http://schemas.microsoft.com/office/powerpoint/2010/main" val="3237859588"/>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8DBF6B3-14B1-47C6-AD1C-ECE41AC8564E}"/>
              </a:ext>
            </a:extLst>
          </p:cNvPr>
          <p:cNvSpPr>
            <a:spLocks noGrp="1"/>
          </p:cNvSpPr>
          <p:nvPr>
            <p:ph type="title"/>
          </p:nvPr>
        </p:nvSpPr>
        <p:spPr/>
        <p:txBody>
          <a:bodyPr/>
          <a:lstStyle/>
          <a:p>
            <a:r>
              <a:rPr lang="en-US" b="1"/>
              <a:t>Security:</a:t>
            </a:r>
            <a:r>
              <a:rPr lang="en-US"/>
              <a:t> Blended Retirement System</a:t>
            </a:r>
          </a:p>
        </p:txBody>
      </p:sp>
      <p:pic>
        <p:nvPicPr>
          <p:cNvPr id="7" name="Content Placeholder 6" descr="Table&#10;&#10;Description automatically generated">
            <a:extLst>
              <a:ext uri="{FF2B5EF4-FFF2-40B4-BE49-F238E27FC236}">
                <a16:creationId xmlns:a16="http://schemas.microsoft.com/office/drawing/2014/main" id="{DD33879E-C9C9-488C-8F80-528B1C0E8BD6}"/>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5361668" y="2363358"/>
            <a:ext cx="5906634" cy="2847018"/>
          </a:xfrm>
        </p:spPr>
      </p:pic>
      <p:sp>
        <p:nvSpPr>
          <p:cNvPr id="4" name="Content Placeholder 3">
            <a:extLst>
              <a:ext uri="{FF2B5EF4-FFF2-40B4-BE49-F238E27FC236}">
                <a16:creationId xmlns:a16="http://schemas.microsoft.com/office/drawing/2014/main" id="{B9CA729B-DB64-48C7-8F74-3F5F9CA30DF2}"/>
              </a:ext>
            </a:extLst>
          </p:cNvPr>
          <p:cNvSpPr>
            <a:spLocks noGrp="1"/>
          </p:cNvSpPr>
          <p:nvPr>
            <p:ph sz="half" idx="18"/>
          </p:nvPr>
        </p:nvSpPr>
        <p:spPr>
          <a:xfrm>
            <a:off x="842951" y="2365473"/>
            <a:ext cx="3847425" cy="3015610"/>
          </a:xfrm>
        </p:spPr>
        <p:txBody>
          <a:bodyPr>
            <a:normAutofit lnSpcReduction="10000"/>
          </a:bodyPr>
          <a:lstStyle/>
          <a:p>
            <a:pPr marL="0" indent="0">
              <a:buNone/>
            </a:pPr>
            <a:r>
              <a:rPr lang="en-US" b="1"/>
              <a:t>1. Retirement Plan</a:t>
            </a:r>
          </a:p>
          <a:p>
            <a:pPr marL="0" indent="0">
              <a:buNone/>
            </a:pPr>
            <a:r>
              <a:rPr lang="en-US" i="1"/>
              <a:t>Your retirement plan starts immediately, and you’re fully vested after 2 years.</a:t>
            </a:r>
          </a:p>
          <a:p>
            <a:pPr marL="0" indent="0">
              <a:buNone/>
            </a:pPr>
            <a:r>
              <a:rPr lang="en-US"/>
              <a:t>The DoD automatically contributes </a:t>
            </a:r>
            <a:r>
              <a:rPr lang="en-US" b="1"/>
              <a:t>1%</a:t>
            </a:r>
            <a:r>
              <a:rPr lang="en-US"/>
              <a:t> of your basic pay to your </a:t>
            </a:r>
            <a:r>
              <a:rPr lang="en-US" b="1"/>
              <a:t>Thrift Savings Plan</a:t>
            </a:r>
            <a:r>
              <a:rPr lang="en-US"/>
              <a:t> after </a:t>
            </a:r>
            <a:r>
              <a:rPr lang="en-US" b="1"/>
              <a:t>60 days of service</a:t>
            </a:r>
            <a:r>
              <a:rPr lang="en-US"/>
              <a:t>. You'll see </a:t>
            </a:r>
            <a:r>
              <a:rPr lang="en-US" b="1"/>
              <a:t>matching contributions</a:t>
            </a:r>
            <a:r>
              <a:rPr lang="en-US"/>
              <a:t> at the </a:t>
            </a:r>
            <a:r>
              <a:rPr lang="en-US" b="1"/>
              <a:t>start of 3 years</a:t>
            </a:r>
            <a:r>
              <a:rPr lang="en-US"/>
              <a:t> through the completion of 26 years of service, and...</a:t>
            </a:r>
          </a:p>
          <a:p>
            <a:pPr marL="0" indent="0">
              <a:buNone/>
            </a:pPr>
            <a:r>
              <a:rPr lang="en-US" i="1"/>
              <a:t>You're fully vested- meaning it's yours to keep -as of the beginning of 3 years of service and goes with you when you leave.</a:t>
            </a:r>
          </a:p>
        </p:txBody>
      </p:sp>
      <p:sp>
        <p:nvSpPr>
          <p:cNvPr id="5" name="Content Placeholder 4">
            <a:extLst>
              <a:ext uri="{FF2B5EF4-FFF2-40B4-BE49-F238E27FC236}">
                <a16:creationId xmlns:a16="http://schemas.microsoft.com/office/drawing/2014/main" id="{907A6488-06FB-4595-ABA9-B0E034E1C578}"/>
              </a:ext>
            </a:extLst>
          </p:cNvPr>
          <p:cNvSpPr>
            <a:spLocks noGrp="1"/>
          </p:cNvSpPr>
          <p:nvPr>
            <p:ph sz="half" idx="25"/>
          </p:nvPr>
        </p:nvSpPr>
        <p:spPr/>
        <p:txBody>
          <a:bodyPr/>
          <a:lstStyle/>
          <a:p>
            <a:pPr marL="0" indent="0">
              <a:buNone/>
            </a:pPr>
            <a:r>
              <a:rPr lang="en-US"/>
              <a:t>The best kind of career ensures that you can eventually leave it and live comfortably in retirement. Your Air Force career is designed from the beginning to help you save while not sacrificing your daily comfort while you work. Using the Blended Retirement System, service members get:</a:t>
            </a:r>
          </a:p>
        </p:txBody>
      </p:sp>
      <p:sp>
        <p:nvSpPr>
          <p:cNvPr id="8" name="Date Placeholder 7">
            <a:extLst>
              <a:ext uri="{FF2B5EF4-FFF2-40B4-BE49-F238E27FC236}">
                <a16:creationId xmlns:a16="http://schemas.microsoft.com/office/drawing/2014/main" id="{7FF4334F-ADD0-4F8C-8F40-0B73266471F0}"/>
              </a:ext>
            </a:extLst>
          </p:cNvPr>
          <p:cNvSpPr>
            <a:spLocks noGrp="1"/>
          </p:cNvSpPr>
          <p:nvPr>
            <p:ph type="dt" sz="half" idx="10"/>
          </p:nvPr>
        </p:nvSpPr>
        <p:spPr/>
        <p:txBody>
          <a:bodyPr/>
          <a:lstStyle/>
          <a:p>
            <a:fld id="{952B8285-A615-4997-A4B9-A01257664DA5}" type="datetime1">
              <a:rPr lang="en-US" smtClean="0"/>
              <a:t>5/24/2026</a:t>
            </a:fld>
            <a:endParaRPr lang="en-US"/>
          </a:p>
        </p:txBody>
      </p:sp>
      <p:sp>
        <p:nvSpPr>
          <p:cNvPr id="10" name="Slide Number Placeholder 9">
            <a:extLst>
              <a:ext uri="{FF2B5EF4-FFF2-40B4-BE49-F238E27FC236}">
                <a16:creationId xmlns:a16="http://schemas.microsoft.com/office/drawing/2014/main" id="{B0B25DC1-8C3A-478A-8844-A54CF03E95A5}"/>
              </a:ext>
            </a:extLst>
          </p:cNvPr>
          <p:cNvSpPr>
            <a:spLocks noGrp="1"/>
          </p:cNvSpPr>
          <p:nvPr>
            <p:ph type="sldNum" sz="quarter" idx="12"/>
          </p:nvPr>
        </p:nvSpPr>
        <p:spPr/>
        <p:txBody>
          <a:bodyPr/>
          <a:lstStyle/>
          <a:p>
            <a:fld id="{D8FFEE83-99BB-46C6-889A-AD2C22DF1251}" type="slidenum">
              <a:rPr lang="en-US" smtClean="0"/>
              <a:t>31</a:t>
            </a:fld>
            <a:endParaRPr lang="en-US"/>
          </a:p>
        </p:txBody>
      </p:sp>
    </p:spTree>
    <p:extLst>
      <p:ext uri="{BB962C8B-B14F-4D97-AF65-F5344CB8AC3E}">
        <p14:creationId xmlns:p14="http://schemas.microsoft.com/office/powerpoint/2010/main" val="2806037326"/>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2B0A9EF-6DD4-4577-A16A-E1AE6FFBF5DF}"/>
              </a:ext>
            </a:extLst>
          </p:cNvPr>
          <p:cNvSpPr>
            <a:spLocks noGrp="1"/>
          </p:cNvSpPr>
          <p:nvPr>
            <p:ph type="title"/>
          </p:nvPr>
        </p:nvSpPr>
        <p:spPr/>
        <p:txBody>
          <a:bodyPr/>
          <a:lstStyle/>
          <a:p>
            <a:r>
              <a:rPr lang="en-US" b="1"/>
              <a:t>Security:</a:t>
            </a:r>
            <a:r>
              <a:rPr lang="en-US"/>
              <a:t> </a:t>
            </a:r>
            <a:r>
              <a:rPr lang="en-US" sz="3200"/>
              <a:t>Blended Retirement System (Cont.)</a:t>
            </a:r>
            <a:endParaRPr lang="en-US" sz="3200">
              <a:ea typeface="Open Sans"/>
              <a:cs typeface="Open Sans"/>
            </a:endParaRPr>
          </a:p>
        </p:txBody>
      </p:sp>
      <p:sp>
        <p:nvSpPr>
          <p:cNvPr id="3" name="Content Placeholder 2">
            <a:extLst>
              <a:ext uri="{FF2B5EF4-FFF2-40B4-BE49-F238E27FC236}">
                <a16:creationId xmlns:a16="http://schemas.microsoft.com/office/drawing/2014/main" id="{F9AB81B6-D3D2-4B5C-8D3B-12AD26C4FB6E}"/>
              </a:ext>
            </a:extLst>
          </p:cNvPr>
          <p:cNvSpPr>
            <a:spLocks noGrp="1"/>
          </p:cNvSpPr>
          <p:nvPr>
            <p:ph sz="half" idx="1"/>
          </p:nvPr>
        </p:nvSpPr>
        <p:spPr>
          <a:xfrm>
            <a:off x="838200" y="1519766"/>
            <a:ext cx="3110032" cy="4351338"/>
          </a:xfrm>
        </p:spPr>
        <p:txBody>
          <a:bodyPr vert="horz" lIns="91440" tIns="45720" rIns="91440" bIns="45720" rtlCol="0" anchor="t">
            <a:normAutofit/>
          </a:bodyPr>
          <a:lstStyle/>
          <a:p>
            <a:pPr marL="0" indent="0">
              <a:buNone/>
            </a:pPr>
            <a:r>
              <a:rPr lang="en-US" sz="1400" b="1"/>
              <a:t>What this means for me</a:t>
            </a:r>
            <a:r>
              <a:rPr lang="en-US" sz="1400"/>
              <a:t>: If I enlist now as an </a:t>
            </a:r>
            <a:r>
              <a:rPr lang="en-US" sz="1400" b="1">
                <a:ea typeface="+mn-lt"/>
                <a:cs typeface="+mn-lt"/>
              </a:rPr>
              <a:t>E-3</a:t>
            </a:r>
            <a:r>
              <a:rPr lang="en-US" sz="1400"/>
              <a:t> and make </a:t>
            </a:r>
            <a:r>
              <a:rPr lang="en-US" sz="1400" b="1"/>
              <a:t>5% Contributions</a:t>
            </a:r>
            <a:r>
              <a:rPr lang="en-US" sz="1400"/>
              <a:t> for </a:t>
            </a:r>
            <a:r>
              <a:rPr lang="en-US" sz="1400" b="1"/>
              <a:t>20 years</a:t>
            </a:r>
            <a:r>
              <a:rPr lang="en-US" sz="1400"/>
              <a:t>, I could have roughly </a:t>
            </a:r>
            <a:r>
              <a:rPr lang="en-US" sz="1400" b="1">
                <a:ea typeface="+mn-lt"/>
                <a:cs typeface="+mn-lt"/>
              </a:rPr>
              <a:t>$1,662,140</a:t>
            </a:r>
            <a:r>
              <a:rPr lang="en-US" sz="1400" b="1"/>
              <a:t>*</a:t>
            </a:r>
            <a:r>
              <a:rPr lang="en-US" sz="1400"/>
              <a:t> in my Thrift Savings Plan at </a:t>
            </a:r>
            <a:r>
              <a:rPr lang="en-US" sz="1400" b="1"/>
              <a:t>age </a:t>
            </a:r>
            <a:r>
              <a:rPr lang="en-US" sz="1400" b="1">
                <a:ea typeface="+mn-lt"/>
                <a:cs typeface="+mn-lt"/>
              </a:rPr>
              <a:t>78</a:t>
            </a:r>
            <a:r>
              <a:rPr lang="en-US" sz="1400" b="1"/>
              <a:t>**</a:t>
            </a:r>
            <a:r>
              <a:rPr lang="en-US" sz="1400"/>
              <a:t>. </a:t>
            </a:r>
          </a:p>
          <a:p>
            <a:pPr marL="0" indent="0">
              <a:buNone/>
            </a:pPr>
            <a:r>
              <a:rPr lang="en-US" sz="1300" i="1"/>
              <a:t>*Assuming a 7% real rate of return which is the </a:t>
            </a:r>
            <a:r>
              <a:rPr lang="en-US" sz="1300" i="1">
                <a:hlinkClick r:id="rId2"/>
              </a:rPr>
              <a:t>30 year average of the S&amp;P 500</a:t>
            </a:r>
            <a:r>
              <a:rPr lang="en-US" sz="1300" i="1"/>
              <a:t>.  </a:t>
            </a:r>
          </a:p>
          <a:p>
            <a:pPr marL="0" indent="0">
              <a:buNone/>
            </a:pPr>
            <a:r>
              <a:rPr lang="en-US" sz="1300" i="1"/>
              <a:t>**Assuming an enlistment age of 18.   </a:t>
            </a:r>
            <a:endParaRPr lang="en-US" sz="1300" i="1">
              <a:ea typeface="Open Sans"/>
              <a:cs typeface="Open Sans"/>
            </a:endParaRPr>
          </a:p>
          <a:p>
            <a:pPr marL="0" indent="0">
              <a:buNone/>
            </a:pPr>
            <a:r>
              <a:rPr lang="en-US" sz="1400" b="1"/>
              <a:t>TIP</a:t>
            </a:r>
            <a:r>
              <a:rPr lang="en-US" sz="1400"/>
              <a:t>: Time is the most important factor to harness the power of compound interest. This chart highlights the exponential growth your retirement could have if you start early.  </a:t>
            </a:r>
          </a:p>
          <a:p>
            <a:pPr marL="0" indent="0">
              <a:buNone/>
            </a:pPr>
            <a:r>
              <a:rPr lang="en-US" sz="1400"/>
              <a:t>One tip is to treat your retirement as a bill, make sure to “pay yourself” first each month by setting up automatic contributions to your retirement fund. </a:t>
            </a:r>
            <a:endParaRPr lang="en-US"/>
          </a:p>
        </p:txBody>
      </p:sp>
      <p:sp>
        <p:nvSpPr>
          <p:cNvPr id="5" name="Date Placeholder 4">
            <a:extLst>
              <a:ext uri="{FF2B5EF4-FFF2-40B4-BE49-F238E27FC236}">
                <a16:creationId xmlns:a16="http://schemas.microsoft.com/office/drawing/2014/main" id="{CD2227A8-3CF3-4018-BB82-1F92C2AC6EA0}"/>
              </a:ext>
            </a:extLst>
          </p:cNvPr>
          <p:cNvSpPr>
            <a:spLocks noGrp="1"/>
          </p:cNvSpPr>
          <p:nvPr>
            <p:ph type="dt" sz="half" idx="10"/>
          </p:nvPr>
        </p:nvSpPr>
        <p:spPr/>
        <p:txBody>
          <a:bodyPr/>
          <a:lstStyle/>
          <a:p>
            <a:fld id="{CDD65A0A-7274-42B4-9115-9350D0BD9A50}" type="datetime1">
              <a:rPr lang="en-US" smtClean="0"/>
              <a:t>5/24/2026</a:t>
            </a:fld>
            <a:endParaRPr lang="en-US"/>
          </a:p>
        </p:txBody>
      </p:sp>
      <p:sp>
        <p:nvSpPr>
          <p:cNvPr id="6" name="Slide Number Placeholder 5">
            <a:extLst>
              <a:ext uri="{FF2B5EF4-FFF2-40B4-BE49-F238E27FC236}">
                <a16:creationId xmlns:a16="http://schemas.microsoft.com/office/drawing/2014/main" id="{BA798327-5189-4D37-8D15-E962D4738461}"/>
              </a:ext>
            </a:extLst>
          </p:cNvPr>
          <p:cNvSpPr>
            <a:spLocks noGrp="1"/>
          </p:cNvSpPr>
          <p:nvPr>
            <p:ph type="sldNum" sz="quarter" idx="12"/>
          </p:nvPr>
        </p:nvSpPr>
        <p:spPr/>
        <p:txBody>
          <a:bodyPr/>
          <a:lstStyle/>
          <a:p>
            <a:fld id="{D8FFEE83-99BB-46C6-889A-AD2C22DF1251}" type="slidenum">
              <a:rPr lang="en-US" smtClean="0"/>
              <a:t>32</a:t>
            </a:fld>
            <a:endParaRPr lang="en-US"/>
          </a:p>
        </p:txBody>
      </p:sp>
      <p:pic>
        <p:nvPicPr>
          <p:cNvPr id="19" name="{{Chart|30|Html}}" descr="A picture containing application&#10;&#10;Description automatically generated">
            <a:extLst>
              <a:ext uri="{FF2B5EF4-FFF2-40B4-BE49-F238E27FC236}">
                <a16:creationId xmlns:a16="http://schemas.microsoft.com/office/drawing/2014/main" id="{46CE9190-F6BE-4941-AEC3-EA868B63275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63456" y="1585972"/>
            <a:ext cx="7446621" cy="3867346"/>
          </a:xfrm>
        </p:spPr>
      </p:pic>
    </p:spTree>
    <p:extLst>
      <p:ext uri="{BB962C8B-B14F-4D97-AF65-F5344CB8AC3E}">
        <p14:creationId xmlns:p14="http://schemas.microsoft.com/office/powerpoint/2010/main" val="4289363173"/>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2E1CD27-9488-4B17-BF5F-D2AEF4FDD6EB}"/>
              </a:ext>
            </a:extLst>
          </p:cNvPr>
          <p:cNvSpPr>
            <a:spLocks noGrp="1"/>
          </p:cNvSpPr>
          <p:nvPr>
            <p:ph type="title"/>
          </p:nvPr>
        </p:nvSpPr>
        <p:spPr/>
        <p:txBody>
          <a:bodyPr/>
          <a:lstStyle/>
          <a:p>
            <a:r>
              <a:rPr lang="en-US" b="1"/>
              <a:t>Security:</a:t>
            </a:r>
            <a:r>
              <a:rPr lang="en-US"/>
              <a:t> </a:t>
            </a:r>
            <a:r>
              <a:rPr lang="en-US" sz="3600"/>
              <a:t>Mid-Career Continuation Pay</a:t>
            </a:r>
          </a:p>
        </p:txBody>
      </p:sp>
      <p:pic>
        <p:nvPicPr>
          <p:cNvPr id="8" name="Content Placeholder 7" descr="Graphical user interface, application&#10;&#10;Description automatically generated">
            <a:extLst>
              <a:ext uri="{FF2B5EF4-FFF2-40B4-BE49-F238E27FC236}">
                <a16:creationId xmlns:a16="http://schemas.microsoft.com/office/drawing/2014/main" id="{AB2FB7A0-17FC-42BF-920E-5712001A77EA}"/>
              </a:ext>
            </a:extLst>
          </p:cNvPr>
          <p:cNvPicPr>
            <a:picLocks noGrp="1" noChangeAspect="1"/>
          </p:cNvPicPr>
          <p:nvPr>
            <p:ph sz="half" idx="18"/>
          </p:nvPr>
        </p:nvPicPr>
        <p:blipFill>
          <a:blip r:embed="rId2">
            <a:extLst>
              <a:ext uri="{28A0092B-C50C-407E-A947-70E740481C1C}">
                <a14:useLocalDpi xmlns:a14="http://schemas.microsoft.com/office/drawing/2010/main" val="0"/>
              </a:ext>
            </a:extLst>
          </a:blip>
          <a:stretch>
            <a:fillRect/>
          </a:stretch>
        </p:blipFill>
        <p:spPr>
          <a:xfrm>
            <a:off x="893913" y="1034275"/>
            <a:ext cx="4486646" cy="2155129"/>
          </a:xfrm>
        </p:spPr>
      </p:pic>
      <p:sp>
        <p:nvSpPr>
          <p:cNvPr id="5" name="Content Placeholder 4">
            <a:extLst>
              <a:ext uri="{FF2B5EF4-FFF2-40B4-BE49-F238E27FC236}">
                <a16:creationId xmlns:a16="http://schemas.microsoft.com/office/drawing/2014/main" id="{BB78660F-C7BF-4EF8-8967-A1C000108A94}"/>
              </a:ext>
            </a:extLst>
          </p:cNvPr>
          <p:cNvSpPr>
            <a:spLocks noGrp="1"/>
          </p:cNvSpPr>
          <p:nvPr>
            <p:ph sz="half" idx="20"/>
          </p:nvPr>
        </p:nvSpPr>
        <p:spPr>
          <a:xfrm>
            <a:off x="6365941" y="1257301"/>
            <a:ext cx="4992874" cy="5424172"/>
          </a:xfrm>
        </p:spPr>
        <p:txBody>
          <a:bodyPr vert="horz" lIns="91440" tIns="45720" rIns="91440" bIns="45720" rtlCol="0" anchor="t">
            <a:normAutofit/>
          </a:bodyPr>
          <a:lstStyle/>
          <a:p>
            <a:pPr marL="0" indent="0">
              <a:buNone/>
            </a:pPr>
            <a:endParaRPr lang="en-US" sz="1200" b="1"/>
          </a:p>
          <a:p>
            <a:pPr marL="0" indent="0">
              <a:buNone/>
            </a:pPr>
            <a:endParaRPr lang="en-US" sz="1200" b="1"/>
          </a:p>
          <a:p>
            <a:pPr marL="0" indent="0" algn="ctr">
              <a:buNone/>
            </a:pPr>
            <a:r>
              <a:rPr lang="en-US" sz="5500" b="1">
                <a:ea typeface="+mn-lt"/>
                <a:cs typeface="+mn-lt"/>
              </a:rPr>
              <a:t>$9,987</a:t>
            </a:r>
            <a:endParaRPr lang="en-US" sz="5500" b="1"/>
          </a:p>
          <a:p>
            <a:pPr marL="0" indent="0">
              <a:buNone/>
            </a:pPr>
            <a:endParaRPr lang="en-US" sz="1200" b="1"/>
          </a:p>
          <a:p>
            <a:pPr marL="0" indent="0">
              <a:buNone/>
            </a:pPr>
            <a:r>
              <a:rPr lang="en-US" sz="1200" b="1"/>
              <a:t>What this means for me:</a:t>
            </a:r>
            <a:r>
              <a:rPr lang="en-US" sz="1200"/>
              <a:t> If I serve at least 12 years, achieve</a:t>
            </a:r>
            <a:r>
              <a:rPr lang="en-US" sz="1200" b="1"/>
              <a:t> standard promotions</a:t>
            </a:r>
            <a:r>
              <a:rPr lang="en-US" sz="1200"/>
              <a:t> and reach an E7 pay grade, I could receive a one-time estimated continuation pay of </a:t>
            </a:r>
            <a:r>
              <a:rPr lang="en-US" sz="1200" b="1">
                <a:ea typeface="+mn-lt"/>
                <a:cs typeface="+mn-lt"/>
              </a:rPr>
              <a:t>$9,987</a:t>
            </a:r>
            <a:r>
              <a:rPr lang="en-US" sz="1200"/>
              <a:t>.</a:t>
            </a:r>
            <a:endParaRPr lang="en-US" sz="1200">
              <a:ea typeface="Open Sans"/>
              <a:cs typeface="Open Sans"/>
            </a:endParaRPr>
          </a:p>
          <a:p>
            <a:pPr marL="0" indent="0">
              <a:buNone/>
            </a:pPr>
            <a:r>
              <a:rPr lang="en-US" sz="1200" b="1"/>
              <a:t>TIP: </a:t>
            </a:r>
            <a:r>
              <a:rPr lang="en-US" sz="1200"/>
              <a:t>People tend to spend what they make. The secret to building wealth is to be disciplined on saving. Remember, </a:t>
            </a:r>
            <a:r>
              <a:rPr lang="en-US" sz="1200" i="1"/>
              <a:t>time is your friend </a:t>
            </a:r>
            <a:r>
              <a:rPr lang="en-US" sz="1200"/>
              <a:t>if you let it be. </a:t>
            </a:r>
            <a:endParaRPr lang="en-US" sz="1200">
              <a:ea typeface="Open Sans"/>
              <a:cs typeface="Open Sans"/>
            </a:endParaRPr>
          </a:p>
          <a:p>
            <a:pPr marL="0" indent="0">
              <a:buNone/>
            </a:pPr>
            <a:r>
              <a:rPr lang="en-US" sz="1200"/>
              <a:t>One tip is to understand the opportunity of investing your bonus. Think about it in these terms: If I invested </a:t>
            </a:r>
            <a:r>
              <a:rPr lang="en-US" sz="1200" b="1">
                <a:ea typeface="+mn-lt"/>
                <a:cs typeface="+mn-lt"/>
              </a:rPr>
              <a:t>$9,987</a:t>
            </a:r>
            <a:r>
              <a:rPr lang="en-US" sz="1200"/>
              <a:t>, assuming I earn the average long-term return of the stock market, I could have </a:t>
            </a:r>
            <a:r>
              <a:rPr lang="en-US" sz="1200" b="1">
                <a:ea typeface="+mn-lt"/>
                <a:cs typeface="+mn-lt"/>
              </a:rPr>
              <a:t>$65,745</a:t>
            </a:r>
            <a:r>
              <a:rPr lang="en-US" sz="1200"/>
              <a:t> by the time I retire at </a:t>
            </a:r>
            <a:r>
              <a:rPr lang="en-US" sz="1200" b="1"/>
              <a:t>age 65*.</a:t>
            </a:r>
            <a:r>
              <a:rPr lang="en-US" sz="1200"/>
              <a:t> </a:t>
            </a:r>
            <a:endParaRPr lang="en-US" sz="1200">
              <a:ea typeface="Open Sans"/>
              <a:cs typeface="Open Sans"/>
            </a:endParaRPr>
          </a:p>
          <a:p>
            <a:pPr marL="0" indent="0">
              <a:buNone/>
            </a:pPr>
            <a:r>
              <a:rPr lang="en-US" sz="1200"/>
              <a:t>Using this thought process on all your spending can lead to building long-term wealth. A good rule of thumb is to invest at least half of your bonus.</a:t>
            </a:r>
            <a:r>
              <a:rPr lang="en-US"/>
              <a:t> </a:t>
            </a:r>
            <a:r>
              <a:rPr lang="en-US" sz="1200" i="1"/>
              <a:t>*Assuming an enlistment age of 18. </a:t>
            </a:r>
            <a:endParaRPr lang="en-US">
              <a:ea typeface="Open Sans"/>
              <a:cs typeface="Open Sans"/>
            </a:endParaRPr>
          </a:p>
        </p:txBody>
      </p:sp>
      <p:sp>
        <p:nvSpPr>
          <p:cNvPr id="6" name="Content Placeholder 5">
            <a:extLst>
              <a:ext uri="{FF2B5EF4-FFF2-40B4-BE49-F238E27FC236}">
                <a16:creationId xmlns:a16="http://schemas.microsoft.com/office/drawing/2014/main" id="{BF10BAC5-4854-4863-8F0D-723AE05AC751}"/>
              </a:ext>
            </a:extLst>
          </p:cNvPr>
          <p:cNvSpPr>
            <a:spLocks noGrp="1"/>
          </p:cNvSpPr>
          <p:nvPr>
            <p:ph sz="half" idx="24"/>
          </p:nvPr>
        </p:nvSpPr>
        <p:spPr>
          <a:xfrm>
            <a:off x="843178" y="3114688"/>
            <a:ext cx="4983561" cy="3204489"/>
          </a:xfrm>
        </p:spPr>
        <p:txBody>
          <a:bodyPr vert="horz" lIns="91440" tIns="45720" rIns="91440" bIns="45720" rtlCol="0" anchor="t">
            <a:normAutofit/>
          </a:bodyPr>
          <a:lstStyle/>
          <a:p>
            <a:pPr marL="0" indent="0">
              <a:buNone/>
            </a:pPr>
            <a:r>
              <a:rPr lang="en-US" sz="1200" i="1"/>
              <a:t>Received before 12th year of service.</a:t>
            </a:r>
            <a:endParaRPr lang="en-US" sz="1200" i="1">
              <a:ea typeface="Open Sans"/>
              <a:cs typeface="Open Sans"/>
            </a:endParaRPr>
          </a:p>
          <a:p>
            <a:pPr marL="0" indent="0">
              <a:buNone/>
            </a:pPr>
            <a:r>
              <a:rPr lang="en-US" sz="1200"/>
              <a:t>A mid-career financial incentive is paid to Airmen who are enrolled in the Blended Retirement System (BRS). It is in addition to any career-field-specific incentives or retention bonuses.</a:t>
            </a:r>
            <a:endParaRPr lang="en-US" sz="1200">
              <a:ea typeface="Open Sans"/>
              <a:cs typeface="Open Sans"/>
            </a:endParaRPr>
          </a:p>
          <a:p>
            <a:pPr marL="0" indent="0">
              <a:buNone/>
            </a:pPr>
            <a:r>
              <a:rPr lang="en-US" sz="1200"/>
              <a:t>Calculated by </a:t>
            </a:r>
            <a:r>
              <a:rPr lang="en-US" sz="1200" b="1"/>
              <a:t>(monthly basic pay * 2.5) - tax withholding = net continuation pay.</a:t>
            </a:r>
            <a:r>
              <a:rPr lang="en-US" sz="1200"/>
              <a:t> You must elect to receive it before starting your </a:t>
            </a:r>
            <a:r>
              <a:rPr lang="en-US" sz="1200" b="1"/>
              <a:t>12th year of service</a:t>
            </a:r>
            <a:r>
              <a:rPr lang="en-US" sz="1200"/>
              <a:t>.</a:t>
            </a:r>
            <a:endParaRPr lang="en-US" sz="1200">
              <a:ea typeface="Open Sans"/>
              <a:cs typeface="Open Sans"/>
            </a:endParaRPr>
          </a:p>
          <a:p>
            <a:pPr marL="0" indent="0">
              <a:buNone/>
            </a:pPr>
            <a:r>
              <a:rPr lang="en-US" sz="1100" i="1">
                <a:ea typeface="+mn-lt"/>
                <a:cs typeface="+mn-lt"/>
              </a:rPr>
              <a:t>NOTE: You must commit to serve an additional 48 months (concurrent with other service commitments). If you do not complete the obligation, you must repay all or part of your CP.</a:t>
            </a:r>
            <a:r>
              <a:rPr lang="en-US" sz="1100">
                <a:ea typeface="+mn-lt"/>
                <a:cs typeface="+mn-lt"/>
              </a:rPr>
              <a:t> </a:t>
            </a:r>
          </a:p>
          <a:p>
            <a:pPr marL="0" indent="0">
              <a:buNone/>
            </a:pPr>
            <a:r>
              <a:rPr lang="en-US" sz="1100">
                <a:ea typeface="+mn-lt"/>
                <a:cs typeface="+mn-lt"/>
              </a:rPr>
              <a:t>*Title 37 USC, Sec. 373 and DoD Financial Management Regulations, Vol. 7A, Chap. 2. </a:t>
            </a:r>
            <a:endParaRPr lang="en-US" sz="1100">
              <a:ea typeface="Open Sans"/>
              <a:cs typeface="Open Sans"/>
            </a:endParaRPr>
          </a:p>
        </p:txBody>
      </p:sp>
      <p:sp>
        <p:nvSpPr>
          <p:cNvPr id="9" name="Date Placeholder 8">
            <a:extLst>
              <a:ext uri="{FF2B5EF4-FFF2-40B4-BE49-F238E27FC236}">
                <a16:creationId xmlns:a16="http://schemas.microsoft.com/office/drawing/2014/main" id="{D7C6F94D-B114-4745-98A7-5BEFEA35B921}"/>
              </a:ext>
            </a:extLst>
          </p:cNvPr>
          <p:cNvSpPr>
            <a:spLocks noGrp="1"/>
          </p:cNvSpPr>
          <p:nvPr>
            <p:ph type="dt" sz="half" idx="10"/>
          </p:nvPr>
        </p:nvSpPr>
        <p:spPr/>
        <p:txBody>
          <a:bodyPr/>
          <a:lstStyle/>
          <a:p>
            <a:fld id="{606276FC-0253-4D95-B7F8-6214C34817EA}" type="datetime1">
              <a:rPr lang="en-US" smtClean="0"/>
              <a:t>5/24/2026</a:t>
            </a:fld>
            <a:endParaRPr lang="en-US"/>
          </a:p>
        </p:txBody>
      </p:sp>
      <p:sp>
        <p:nvSpPr>
          <p:cNvPr id="11" name="Slide Number Placeholder 10">
            <a:extLst>
              <a:ext uri="{FF2B5EF4-FFF2-40B4-BE49-F238E27FC236}">
                <a16:creationId xmlns:a16="http://schemas.microsoft.com/office/drawing/2014/main" id="{004D4354-CE4E-4425-9DEE-779A683914F3}"/>
              </a:ext>
            </a:extLst>
          </p:cNvPr>
          <p:cNvSpPr>
            <a:spLocks noGrp="1"/>
          </p:cNvSpPr>
          <p:nvPr>
            <p:ph type="sldNum" sz="quarter" idx="12"/>
          </p:nvPr>
        </p:nvSpPr>
        <p:spPr/>
        <p:txBody>
          <a:bodyPr/>
          <a:lstStyle/>
          <a:p>
            <a:fld id="{D8FFEE83-99BB-46C6-889A-AD2C22DF1251}" type="slidenum">
              <a:rPr lang="en-US" smtClean="0"/>
              <a:t>33</a:t>
            </a:fld>
            <a:endParaRPr lang="en-US"/>
          </a:p>
        </p:txBody>
      </p:sp>
    </p:spTree>
    <p:extLst>
      <p:ext uri="{BB962C8B-B14F-4D97-AF65-F5344CB8AC3E}">
        <p14:creationId xmlns:p14="http://schemas.microsoft.com/office/powerpoint/2010/main" val="167936333"/>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Content Placeholder 8" descr="Graphical user interface, application&#10;&#10;Description automatically generated">
            <a:extLst>
              <a:ext uri="{FF2B5EF4-FFF2-40B4-BE49-F238E27FC236}">
                <a16:creationId xmlns:a16="http://schemas.microsoft.com/office/drawing/2014/main" id="{8B4BD8CC-F614-49B1-BAEE-106BC84EA17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82578" y="3271625"/>
            <a:ext cx="3409387" cy="1932858"/>
          </a:xfrm>
        </p:spPr>
      </p:pic>
      <p:sp>
        <p:nvSpPr>
          <p:cNvPr id="2" name="Title 1">
            <a:extLst>
              <a:ext uri="{FF2B5EF4-FFF2-40B4-BE49-F238E27FC236}">
                <a16:creationId xmlns:a16="http://schemas.microsoft.com/office/drawing/2014/main" id="{792B07F3-8596-436F-B415-84D76550F7D9}"/>
              </a:ext>
            </a:extLst>
          </p:cNvPr>
          <p:cNvSpPr>
            <a:spLocks noGrp="1"/>
          </p:cNvSpPr>
          <p:nvPr>
            <p:ph type="title"/>
          </p:nvPr>
        </p:nvSpPr>
        <p:spPr>
          <a:xfrm>
            <a:off x="661639" y="327954"/>
            <a:ext cx="10515600" cy="1325563"/>
          </a:xfrm>
        </p:spPr>
        <p:txBody>
          <a:bodyPr/>
          <a:lstStyle/>
          <a:p>
            <a:r>
              <a:rPr lang="en-US" b="1"/>
              <a:t>Security:</a:t>
            </a:r>
            <a:r>
              <a:rPr lang="en-US"/>
              <a:t> </a:t>
            </a:r>
            <a:r>
              <a:rPr lang="en-US" sz="3200"/>
              <a:t>Full Retired Pay Annuity for Life</a:t>
            </a:r>
            <a:endParaRPr lang="en-US" sz="3200">
              <a:ea typeface="Open Sans"/>
              <a:cs typeface="Open Sans"/>
            </a:endParaRPr>
          </a:p>
        </p:txBody>
      </p:sp>
      <p:sp>
        <p:nvSpPr>
          <p:cNvPr id="7" name="Content Placeholder 6">
            <a:extLst>
              <a:ext uri="{FF2B5EF4-FFF2-40B4-BE49-F238E27FC236}">
                <a16:creationId xmlns:a16="http://schemas.microsoft.com/office/drawing/2014/main" id="{958BB6F5-89E5-40B3-AA9F-55E518A868A5}"/>
              </a:ext>
            </a:extLst>
          </p:cNvPr>
          <p:cNvSpPr>
            <a:spLocks noGrp="1"/>
          </p:cNvSpPr>
          <p:nvPr>
            <p:ph sz="half" idx="2"/>
          </p:nvPr>
        </p:nvSpPr>
        <p:spPr>
          <a:xfrm>
            <a:off x="663497" y="1653517"/>
            <a:ext cx="10690303" cy="3236217"/>
          </a:xfrm>
        </p:spPr>
        <p:txBody>
          <a:bodyPr vert="horz" lIns="91440" tIns="45720" rIns="91440" bIns="45720" rtlCol="0" anchor="t">
            <a:normAutofit/>
          </a:bodyPr>
          <a:lstStyle/>
          <a:p>
            <a:pPr marL="0" indent="0">
              <a:buNone/>
            </a:pPr>
            <a:r>
              <a:rPr lang="en-US" sz="1200" i="1"/>
              <a:t>Received after completing 20 years of service.</a:t>
            </a:r>
            <a:endParaRPr lang="en-US" sz="1200" i="1">
              <a:ea typeface="Open Sans"/>
              <a:cs typeface="Open Sans"/>
            </a:endParaRPr>
          </a:p>
          <a:p>
            <a:pPr marL="0" indent="0">
              <a:buNone/>
            </a:pPr>
            <a:r>
              <a:rPr lang="en-US" sz="1200"/>
              <a:t>Calculate your </a:t>
            </a:r>
            <a:r>
              <a:rPr lang="en-US" sz="1200" b="1"/>
              <a:t>retired pay base</a:t>
            </a:r>
            <a:r>
              <a:rPr lang="en-US" sz="1200"/>
              <a:t> by </a:t>
            </a:r>
            <a:r>
              <a:rPr lang="en-US" sz="1200" b="1"/>
              <a:t>averaging the highest 36 months of basic pay.</a:t>
            </a:r>
            <a:r>
              <a:rPr lang="en-US" sz="1200"/>
              <a:t> You will gain this monthly annuity for life after completing 20 years of service.	 </a:t>
            </a:r>
            <a:endParaRPr lang="en-US" sz="1200">
              <a:ea typeface="Open Sans"/>
              <a:cs typeface="Open Sans"/>
            </a:endParaRPr>
          </a:p>
          <a:p>
            <a:pPr marL="0" indent="0">
              <a:buNone/>
            </a:pPr>
            <a:r>
              <a:rPr lang="en-US" sz="1200"/>
              <a:t>Individuals with </a:t>
            </a:r>
            <a:r>
              <a:rPr lang="en-US" sz="1200" i="1"/>
              <a:t>traditional civilian pensions</a:t>
            </a:r>
            <a:r>
              <a:rPr lang="en-US" sz="1200"/>
              <a:t> receive a </a:t>
            </a:r>
            <a:r>
              <a:rPr lang="en-US" sz="1200" i="1"/>
              <a:t>fixed amount each year</a:t>
            </a:r>
            <a:r>
              <a:rPr lang="en-US" sz="1200"/>
              <a:t> for life and start collecting them at </a:t>
            </a:r>
            <a:r>
              <a:rPr lang="en-US" sz="1200" i="1"/>
              <a:t>age 65</a:t>
            </a:r>
            <a:r>
              <a:rPr lang="en-US" sz="1200"/>
              <a:t> to receive the full pension amount. </a:t>
            </a:r>
            <a:endParaRPr lang="en-US" sz="1200">
              <a:ea typeface="Open Sans"/>
              <a:cs typeface="Open Sans"/>
            </a:endParaRPr>
          </a:p>
          <a:p>
            <a:pPr marL="0" indent="0">
              <a:buNone/>
            </a:pPr>
            <a:r>
              <a:rPr lang="en-US" sz="1200"/>
              <a:t>Individuals with </a:t>
            </a:r>
            <a:r>
              <a:rPr lang="en-US" sz="1200" i="1"/>
              <a:t>Air Force pensions or annuities</a:t>
            </a:r>
            <a:r>
              <a:rPr lang="en-US" sz="1200"/>
              <a:t> receive a </a:t>
            </a:r>
            <a:r>
              <a:rPr lang="en-US" sz="1200" i="1"/>
              <a:t>full cost of living adjusted</a:t>
            </a:r>
            <a:r>
              <a:rPr lang="en-US" sz="1200"/>
              <a:t> pension, meaning it is adjusted each year for inflation (~2% long-run average), starting when they retire from the Air Force, which could be </a:t>
            </a:r>
            <a:r>
              <a:rPr lang="en-US" sz="1200" i="1"/>
              <a:t>as early as age 38</a:t>
            </a:r>
            <a:r>
              <a:rPr lang="en-US" sz="1200"/>
              <a:t>. Look at the chart below to see the difference this makes over your retirement.</a:t>
            </a:r>
            <a:endParaRPr lang="en-US" sz="1200">
              <a:ea typeface="Open Sans"/>
              <a:cs typeface="Open Sans"/>
            </a:endParaRPr>
          </a:p>
          <a:p>
            <a:pPr marL="0" indent="0">
              <a:buNone/>
            </a:pPr>
            <a:endParaRPr lang="en-US"/>
          </a:p>
        </p:txBody>
      </p:sp>
      <p:sp>
        <p:nvSpPr>
          <p:cNvPr id="10" name="Date Placeholder 9">
            <a:extLst>
              <a:ext uri="{FF2B5EF4-FFF2-40B4-BE49-F238E27FC236}">
                <a16:creationId xmlns:a16="http://schemas.microsoft.com/office/drawing/2014/main" id="{1A2CE529-DC5A-4122-B1D8-D70368002D5C}"/>
              </a:ext>
            </a:extLst>
          </p:cNvPr>
          <p:cNvSpPr>
            <a:spLocks noGrp="1"/>
          </p:cNvSpPr>
          <p:nvPr>
            <p:ph type="dt" sz="half" idx="10"/>
          </p:nvPr>
        </p:nvSpPr>
        <p:spPr/>
        <p:txBody>
          <a:bodyPr/>
          <a:lstStyle/>
          <a:p>
            <a:fld id="{131A61AE-D24D-4216-BA0D-16D01440D8D2}" type="datetime1">
              <a:rPr lang="en-US" smtClean="0"/>
              <a:t>5/24/2026</a:t>
            </a:fld>
            <a:endParaRPr lang="en-US"/>
          </a:p>
        </p:txBody>
      </p:sp>
      <p:sp>
        <p:nvSpPr>
          <p:cNvPr id="12" name="Slide Number Placeholder 11">
            <a:extLst>
              <a:ext uri="{FF2B5EF4-FFF2-40B4-BE49-F238E27FC236}">
                <a16:creationId xmlns:a16="http://schemas.microsoft.com/office/drawing/2014/main" id="{BC72A909-739B-4BE7-AD27-72428BFAB917}"/>
              </a:ext>
            </a:extLst>
          </p:cNvPr>
          <p:cNvSpPr>
            <a:spLocks noGrp="1"/>
          </p:cNvSpPr>
          <p:nvPr>
            <p:ph type="sldNum" sz="quarter" idx="12"/>
          </p:nvPr>
        </p:nvSpPr>
        <p:spPr/>
        <p:txBody>
          <a:bodyPr/>
          <a:lstStyle/>
          <a:p>
            <a:fld id="{D8FFEE83-99BB-46C6-889A-AD2C22DF1251}" type="slidenum">
              <a:rPr lang="en-US" smtClean="0"/>
              <a:t>34</a:t>
            </a:fld>
            <a:endParaRPr lang="en-US"/>
          </a:p>
        </p:txBody>
      </p:sp>
    </p:spTree>
    <p:extLst>
      <p:ext uri="{BB962C8B-B14F-4D97-AF65-F5344CB8AC3E}">
        <p14:creationId xmlns:p14="http://schemas.microsoft.com/office/powerpoint/2010/main" val="1366560923"/>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1015FEF-CDF4-47D8-A9C3-9A6A7723BEEC}"/>
              </a:ext>
            </a:extLst>
          </p:cNvPr>
          <p:cNvSpPr>
            <a:spLocks noGrp="1"/>
          </p:cNvSpPr>
          <p:nvPr>
            <p:ph type="title"/>
          </p:nvPr>
        </p:nvSpPr>
        <p:spPr/>
        <p:txBody>
          <a:bodyPr/>
          <a:lstStyle/>
          <a:p>
            <a:r>
              <a:rPr lang="en-US" b="1"/>
              <a:t>Security:</a:t>
            </a:r>
            <a:r>
              <a:rPr lang="en-US"/>
              <a:t> </a:t>
            </a:r>
            <a:r>
              <a:rPr lang="en-US" sz="2800"/>
              <a:t>Full Retired Pay Annuity for Life (Cont.)</a:t>
            </a:r>
            <a:endParaRPr lang="en-US" sz="2800">
              <a:ea typeface="Open Sans"/>
              <a:cs typeface="Open Sans"/>
            </a:endParaRPr>
          </a:p>
        </p:txBody>
      </p:sp>
      <p:sp>
        <p:nvSpPr>
          <p:cNvPr id="3" name="Content Placeholder 2">
            <a:extLst>
              <a:ext uri="{FF2B5EF4-FFF2-40B4-BE49-F238E27FC236}">
                <a16:creationId xmlns:a16="http://schemas.microsoft.com/office/drawing/2014/main" id="{537B210E-B48E-4950-BC05-79AA552BBB72}"/>
              </a:ext>
            </a:extLst>
          </p:cNvPr>
          <p:cNvSpPr>
            <a:spLocks noGrp="1"/>
          </p:cNvSpPr>
          <p:nvPr>
            <p:ph sz="half" idx="1"/>
          </p:nvPr>
        </p:nvSpPr>
        <p:spPr>
          <a:xfrm>
            <a:off x="838199" y="1825625"/>
            <a:ext cx="4132226" cy="4351338"/>
          </a:xfrm>
        </p:spPr>
        <p:txBody>
          <a:bodyPr vert="horz" lIns="91440" tIns="45720" rIns="91440" bIns="45720" rtlCol="0" anchor="t">
            <a:normAutofit/>
          </a:bodyPr>
          <a:lstStyle/>
          <a:p>
            <a:pPr marL="0" indent="0">
              <a:buNone/>
            </a:pPr>
            <a:r>
              <a:rPr lang="en-US" sz="1200" b="1"/>
              <a:t>What this means for me:</a:t>
            </a:r>
            <a:r>
              <a:rPr lang="en-US" sz="1200"/>
              <a:t> Assuming I serve </a:t>
            </a:r>
            <a:r>
              <a:rPr lang="en-US" sz="1200" b="1"/>
              <a:t>20 years</a:t>
            </a:r>
            <a:r>
              <a:rPr lang="en-US" sz="1200"/>
              <a:t> achieving </a:t>
            </a:r>
            <a:r>
              <a:rPr lang="en-US" sz="1100" b="1">
                <a:ea typeface="+mn-lt"/>
                <a:cs typeface="+mn-lt"/>
              </a:rPr>
              <a:t> Standard</a:t>
            </a:r>
            <a:r>
              <a:rPr lang="en-US" sz="1200" b="1"/>
              <a:t> promotions</a:t>
            </a:r>
            <a:r>
              <a:rPr lang="en-US" sz="1200"/>
              <a:t> reaching an E8 pay grade, I could receive an estimated annuity of </a:t>
            </a:r>
            <a:r>
              <a:rPr lang="en-US" sz="1200" b="1"/>
              <a:t>{{</a:t>
            </a:r>
            <a:r>
              <a:rPr lang="en-US" sz="1200" b="1">
                <a:effectLst/>
                <a:ea typeface="Calibri" panose="020f0502020204030204" pitchFamily="34" charset="0"/>
              </a:rPr>
              <a:t>Chart|70|Axis|392}} </a:t>
            </a:r>
            <a:r>
              <a:rPr lang="en-US" sz="1200"/>
              <a:t>per year at </a:t>
            </a:r>
            <a:r>
              <a:rPr lang="en-US" sz="1200" b="1"/>
              <a:t>age {{</a:t>
            </a:r>
            <a:r>
              <a:rPr lang="en-US" sz="1200" b="1">
                <a:solidFill>
                  <a:srgbClr val="333333"/>
                </a:solidFill>
                <a:effectLst/>
                <a:ea typeface="Calibri" panose="020f0502020204030204" pitchFamily="34" charset="0"/>
              </a:rPr>
              <a:t>RetirementAge+0+</a:t>
            </a:r>
            <a:r>
              <a:rPr lang="en-US" sz="1200" b="1">
                <a:effectLst/>
              </a:rPr>
              <a:t>}}</a:t>
            </a:r>
            <a:r>
              <a:rPr lang="en-US" sz="1200"/>
              <a:t>. This annuity is cost of living adjusted (COLA) for 2% inflation** building to</a:t>
            </a:r>
            <a:r>
              <a:rPr lang="en-US" sz="1200" b="1"/>
              <a:t> {{</a:t>
            </a:r>
            <a:r>
              <a:rPr lang="en-US" sz="1200" b="1">
                <a:solidFill>
                  <a:srgbClr val="333333"/>
                </a:solidFill>
                <a:effectLst/>
                <a:ea typeface="Calibri" panose="020f0502020204030204" pitchFamily="34" charset="0"/>
              </a:rPr>
              <a:t>Chart|70|Axis|419|Max}}</a:t>
            </a:r>
            <a:r>
              <a:rPr lang="en-US" sz="1200"/>
              <a:t> per year at </a:t>
            </a:r>
            <a:r>
              <a:rPr lang="en-US" sz="1200" b="1"/>
              <a:t>age 65*</a:t>
            </a:r>
            <a:r>
              <a:rPr lang="en-US" sz="1200"/>
              <a:t>.</a:t>
            </a:r>
          </a:p>
          <a:p>
            <a:pPr marL="0" indent="0" algn="l">
              <a:spcBef>
                <a:spcPct val="0"/>
              </a:spcBef>
              <a:buNone/>
            </a:pPr>
            <a:r>
              <a:rPr lang="en-US" sz="1200"/>
              <a:t> </a:t>
            </a:r>
            <a:br>
              <a:rPr lang="en-US" sz="1200"/>
            </a:br>
            <a:r>
              <a:rPr lang="en-US" sz="1100" i="1"/>
              <a:t>*Assuming an enlistment age of 18. </a:t>
            </a:r>
            <a:br>
              <a:rPr lang="en-US" sz="1100" i="1"/>
            </a:br>
            <a:r>
              <a:rPr lang="en-US" sz="1100" i="1"/>
              <a:t>**2% Is the U.S. Federal Reserve’s long-term benchmark for annual inflation.  </a:t>
            </a:r>
          </a:p>
          <a:p>
            <a:pPr marL="0" indent="0">
              <a:buNone/>
            </a:pPr>
            <a:r>
              <a:rPr lang="en-US" sz="1200" b="1"/>
              <a:t>TIP</a:t>
            </a:r>
            <a:r>
              <a:rPr lang="en-US" sz="1200"/>
              <a:t>: Set goals and understand how much you need for retirement. Reinvesting </a:t>
            </a:r>
            <a:r>
              <a:rPr lang="en-US" sz="1200" b="1"/>
              <a:t>$1,500 per month</a:t>
            </a:r>
            <a:r>
              <a:rPr lang="en-US" sz="1200"/>
              <a:t>  until your actual retirement at </a:t>
            </a:r>
            <a:r>
              <a:rPr lang="en-US" sz="1200" b="1"/>
              <a:t>age 65 </a:t>
            </a:r>
            <a:r>
              <a:rPr lang="en-US" sz="1200"/>
              <a:t>could grow to roughly </a:t>
            </a:r>
            <a:r>
              <a:rPr lang="en-US" sz="1200" b="1"/>
              <a:t>$1.4M</a:t>
            </a:r>
            <a:r>
              <a:rPr lang="en-US" sz="1200"/>
              <a:t> assuming an enlistment age of 18 and average 7% rate of return which is the 30 year average of the </a:t>
            </a:r>
            <a:r>
              <a:rPr lang="en-US" sz="1200">
                <a:hlinkClick r:id="rId2"/>
              </a:rPr>
              <a:t>S&amp;P 500</a:t>
            </a:r>
            <a:r>
              <a:rPr lang="en-US" sz="1200"/>
              <a:t>. </a:t>
            </a:r>
            <a:endParaRPr lang="en-US" sz="1200">
              <a:ea typeface="Open Sans"/>
              <a:cs typeface="Open Sans"/>
            </a:endParaRPr>
          </a:p>
          <a:p>
            <a:pPr marL="0" indent="0">
              <a:buNone/>
            </a:pPr>
            <a:r>
              <a:rPr lang="en-US" sz="1100" i="1"/>
              <a:t>NOTE: The longer you stay in the Air Force, and the higher the pay grades you achieve, the more your yearly retirement annuity will be. It works out to ~2% per year you serve.</a:t>
            </a:r>
            <a:endParaRPr lang="en-US" sz="1100" i="1">
              <a:ea typeface="Open Sans"/>
              <a:cs typeface="Open Sans"/>
            </a:endParaRPr>
          </a:p>
        </p:txBody>
      </p:sp>
      <p:sp>
        <p:nvSpPr>
          <p:cNvPr id="6" name="Slide Number Placeholder 5">
            <a:extLst>
              <a:ext uri="{FF2B5EF4-FFF2-40B4-BE49-F238E27FC236}">
                <a16:creationId xmlns:a16="http://schemas.microsoft.com/office/drawing/2014/main" id="{BFD01F48-4A5F-4BE1-ACBB-E1E8E9FF14AD}"/>
              </a:ext>
            </a:extLst>
          </p:cNvPr>
          <p:cNvSpPr>
            <a:spLocks noGrp="1"/>
          </p:cNvSpPr>
          <p:nvPr>
            <p:ph type="sldNum" sz="quarter" idx="12"/>
          </p:nvPr>
        </p:nvSpPr>
        <p:spPr/>
        <p:txBody>
          <a:bodyPr/>
          <a:lstStyle/>
          <a:p>
            <a:fld id="{D8FFEE83-99BB-46C6-889A-AD2C22DF1251}" type="slidenum">
              <a:rPr lang="en-US" smtClean="0"/>
              <a:t>35</a:t>
            </a:fld>
            <a:endParaRPr lang="en-US"/>
          </a:p>
        </p:txBody>
      </p:sp>
      <p:sp>
        <p:nvSpPr>
          <p:cNvPr id="5" name="Date Placeholder 4">
            <a:extLst>
              <a:ext uri="{FF2B5EF4-FFF2-40B4-BE49-F238E27FC236}">
                <a16:creationId xmlns:a16="http://schemas.microsoft.com/office/drawing/2014/main" id="{B0E08DF1-6CE3-4CD7-8F22-836BF6D584CE}"/>
              </a:ext>
            </a:extLst>
          </p:cNvPr>
          <p:cNvSpPr>
            <a:spLocks noGrp="1"/>
          </p:cNvSpPr>
          <p:nvPr>
            <p:ph type="dt" sz="half" idx="10"/>
          </p:nvPr>
        </p:nvSpPr>
        <p:spPr/>
        <p:txBody>
          <a:bodyPr/>
          <a:lstStyle/>
          <a:p>
            <a:fld id="{CDD65A0A-7274-42B4-9115-9350D0BD9A50}" type="datetime1">
              <a:rPr lang="en-US" smtClean="0"/>
              <a:t>5/24/2026</a:t>
            </a:fld>
            <a:endParaRPr lang="en-US"/>
          </a:p>
        </p:txBody>
      </p:sp>
      <p:pic>
        <p:nvPicPr>
          <p:cNvPr id="11" name="{{Chart|70|Html}}" descr="A picture containing application&#10;&#10;Description automatically generated">
            <a:extLst>
              <a:ext uri="{FF2B5EF4-FFF2-40B4-BE49-F238E27FC236}">
                <a16:creationId xmlns:a16="http://schemas.microsoft.com/office/drawing/2014/main" id="{66D09BD0-7A87-4983-B274-F21C9194044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95788" y="1924300"/>
            <a:ext cx="6341721" cy="3295846"/>
          </a:xfrm>
        </p:spPr>
      </p:pic>
    </p:spTree>
    <p:extLst>
      <p:ext uri="{BB962C8B-B14F-4D97-AF65-F5344CB8AC3E}">
        <p14:creationId xmlns:p14="http://schemas.microsoft.com/office/powerpoint/2010/main" val="2609778892"/>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02ACFD3-7EA0-4EA0-9B13-6430595548E1}"/>
              </a:ext>
            </a:extLst>
          </p:cNvPr>
          <p:cNvSpPr>
            <a:spLocks noGrp="1"/>
          </p:cNvSpPr>
          <p:nvPr>
            <p:ph type="title"/>
          </p:nvPr>
        </p:nvSpPr>
        <p:spPr/>
        <p:txBody>
          <a:bodyPr/>
          <a:lstStyle/>
          <a:p>
            <a:r>
              <a:rPr lang="en-US" b="1"/>
              <a:t>Applicant Timeline</a:t>
            </a:r>
            <a:endParaRPr lang="en-US"/>
          </a:p>
        </p:txBody>
      </p:sp>
      <p:sp>
        <p:nvSpPr>
          <p:cNvPr id="3" name="Content Placeholder 2">
            <a:extLst>
              <a:ext uri="{FF2B5EF4-FFF2-40B4-BE49-F238E27FC236}">
                <a16:creationId xmlns:a16="http://schemas.microsoft.com/office/drawing/2014/main" id="{EB4843E8-BE64-475D-B139-6AB17E0A5AFA}"/>
              </a:ext>
            </a:extLst>
          </p:cNvPr>
          <p:cNvSpPr>
            <a:spLocks noGrp="1"/>
          </p:cNvSpPr>
          <p:nvPr>
            <p:ph idx="1"/>
          </p:nvPr>
        </p:nvSpPr>
        <p:spPr/>
        <p:txBody>
          <a:bodyPr>
            <a:normAutofit/>
          </a:bodyPr>
          <a:lstStyle/>
          <a:p>
            <a:pPr marL="0" indent="0" algn="just">
              <a:lnSpc>
                <a:spcPct val="114000"/>
              </a:lnSpc>
              <a:buNone/>
            </a:pPr>
            <a:r>
              <a:rPr lang="en-US" sz="1600"/>
              <a:t>Dear Applicant, </a:t>
            </a:r>
          </a:p>
          <a:p>
            <a:pPr marL="0" indent="0" algn="just">
              <a:lnSpc>
                <a:spcPct val="114000"/>
              </a:lnSpc>
              <a:buNone/>
            </a:pPr>
            <a:r>
              <a:rPr lang="en-US" sz="1600"/>
              <a:t>Congratulations on your decision to join the United States Air Force! This application timeline is designed to assist you in managing the items needed to facilitate your application. </a:t>
            </a:r>
          </a:p>
          <a:p>
            <a:pPr marL="0" indent="0" algn="just">
              <a:lnSpc>
                <a:spcPct val="114000"/>
              </a:lnSpc>
              <a:buNone/>
            </a:pPr>
            <a:r>
              <a:rPr lang="en-US" sz="1600"/>
              <a:t>In the below application timeline, target dates are listed in order. Some of these items will not be needed for every applicant. </a:t>
            </a:r>
          </a:p>
          <a:p>
            <a:pPr marL="0" indent="0" algn="just">
              <a:lnSpc>
                <a:spcPct val="114000"/>
              </a:lnSpc>
              <a:buNone/>
            </a:pPr>
            <a:r>
              <a:rPr lang="en-US" sz="1600"/>
              <a:t>Adhering and following the below dates are imperative to meeting the Basic Military Training date. You must meet the deadlines on time, every time. Any changes to the dates must be approved by an Air Force Recruiting Service Flight Chief. </a:t>
            </a:r>
          </a:p>
          <a:p>
            <a:pPr marL="0" indent="0" algn="just">
              <a:lnSpc>
                <a:spcPct val="114000"/>
              </a:lnSpc>
              <a:buNone/>
            </a:pPr>
            <a:r>
              <a:rPr lang="en-US" sz="1600"/>
              <a:t>Congratulations again on your decision to join the greatest Air Force in the world! </a:t>
            </a:r>
          </a:p>
        </p:txBody>
      </p:sp>
      <p:sp>
        <p:nvSpPr>
          <p:cNvPr id="4" name="Date Placeholder 3">
            <a:extLst>
              <a:ext uri="{FF2B5EF4-FFF2-40B4-BE49-F238E27FC236}">
                <a16:creationId xmlns:a16="http://schemas.microsoft.com/office/drawing/2014/main" id="{7A464C4E-2F34-4F06-954F-713B495F3DF2}"/>
              </a:ext>
            </a:extLst>
          </p:cNvPr>
          <p:cNvSpPr>
            <a:spLocks noGrp="1"/>
          </p:cNvSpPr>
          <p:nvPr>
            <p:ph type="dt" sz="half" idx="10"/>
          </p:nvPr>
        </p:nvSpPr>
        <p:spPr/>
        <p:txBody>
          <a:bodyPr/>
          <a:lstStyle/>
          <a:p>
            <a:fld id="{2C07E6FD-FCE5-46EB-8195-80055698FF2C}" type="datetime1">
              <a:rPr lang="en-US" smtClean="0"/>
              <a:t>5/24/2026</a:t>
            </a:fld>
            <a:endParaRPr lang="en-US"/>
          </a:p>
        </p:txBody>
      </p:sp>
      <p:sp>
        <p:nvSpPr>
          <p:cNvPr id="5" name="Slide Number Placeholder 4">
            <a:extLst>
              <a:ext uri="{FF2B5EF4-FFF2-40B4-BE49-F238E27FC236}">
                <a16:creationId xmlns:a16="http://schemas.microsoft.com/office/drawing/2014/main" id="{D5D5FD7C-C4D9-471D-A22E-D67C6E89F109}"/>
              </a:ext>
            </a:extLst>
          </p:cNvPr>
          <p:cNvSpPr>
            <a:spLocks noGrp="1"/>
          </p:cNvSpPr>
          <p:nvPr>
            <p:ph type="sldNum" sz="quarter" idx="12"/>
          </p:nvPr>
        </p:nvSpPr>
        <p:spPr/>
        <p:txBody>
          <a:bodyPr/>
          <a:lstStyle/>
          <a:p>
            <a:fld id="{D8FFEE83-99BB-46C6-889A-AD2C22DF1251}" type="slidenum">
              <a:rPr lang="en-US" smtClean="0"/>
              <a:t>36</a:t>
            </a:fld>
            <a:endParaRPr lang="en-US"/>
          </a:p>
        </p:txBody>
      </p:sp>
    </p:spTree>
    <p:extLst>
      <p:ext uri="{BB962C8B-B14F-4D97-AF65-F5344CB8AC3E}">
        <p14:creationId xmlns:p14="http://schemas.microsoft.com/office/powerpoint/2010/main" val="1966304509"/>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t>Applicant Timeline</a:t>
            </a:r>
          </a:p>
        </p:txBody>
      </p:sp>
      <p:graphicFrame>
        <p:nvGraphicFramePr>
          <p:cNvPr id="6" name="Content Placeholder 5"/>
          <p:cNvGraphicFramePr>
            <a:graphicFrameLocks noGrp="1"/>
          </p:cNvGraphicFramePr>
          <p:nvPr>
            <p:ph idx="1"/>
          </p:nvPr>
        </p:nvGraphicFramePr>
        <p:xfrm>
          <a:off x="838199" y="1690688"/>
          <a:ext cx="10515599" cy="4455724"/>
        </p:xfrm>
        <a:graphic>
          <a:graphicData uri="http://schemas.openxmlformats.org/drawingml/2006/table">
            <a:tbl>
              <a:tblPr firstRow="1" firstCol="1" bandRow="1">
                <a:tableStyleId>{BC89EF96-8CEA-46FF-86C4-4CE0E7609802}</a:tableStyleId>
              </a:tblPr>
              <a:tblGrid>
                <a:gridCol w="8064559">
                  <a:extLst>
                    <a:ext uri="{9D8B030D-6E8A-4147-A177-3AD203B41FA5}">
                      <a16:colId xmlns:a16="http://schemas.microsoft.com/office/drawing/2014/main" val="20000"/>
                    </a:ext>
                  </a:extLst>
                </a:gridCol>
                <a:gridCol w="2451040">
                  <a:extLst>
                    <a:ext uri="{9D8B030D-6E8A-4147-A177-3AD203B41FA5}">
                      <a16:colId xmlns:a16="http://schemas.microsoft.com/office/drawing/2014/main" val="20001"/>
                    </a:ext>
                  </a:extLst>
                </a:gridCol>
              </a:tblGrid>
              <a:tr h="342748">
                <a:tc>
                  <a:txBody>
                    <a:bodyPr vert="horz" wrap="square"/>
                    <a:lstStyle/>
                    <a:p>
                      <a:pPr marL="0" marR="0">
                        <a:spcBef>
                          <a:spcPct val="0"/>
                        </a:spcBef>
                        <a:spcAft>
                          <a:spcPct val="0"/>
                        </a:spcAft>
                      </a:pPr>
                      <a:r>
                        <a:rPr lang="en-US" sz="1200" b="0">
                          <a:effectLst/>
                        </a:rPr>
                        <a:t>Pending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b="0">
                          <a:effectLst/>
                        </a:rPr>
                        <a:t>Date:</a:t>
                      </a:r>
                      <a:endParaRPr lang="en-US" sz="1200" b="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0"/>
                  </a:ext>
                </a:extLst>
              </a:tr>
              <a:tr h="342748">
                <a:tc>
                  <a:txBody>
                    <a:bodyPr vert="horz" wrap="square"/>
                    <a:lstStyle/>
                    <a:p>
                      <a:pPr marL="0" marR="0">
                        <a:spcBef>
                          <a:spcPct val="0"/>
                        </a:spcBef>
                        <a:spcAft>
                          <a:spcPct val="0"/>
                        </a:spcAft>
                      </a:pPr>
                      <a:r>
                        <a:rPr lang="en-US" sz="1200" b="0">
                          <a:effectLst/>
                        </a:rPr>
                        <a:t>Source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1"/>
                  </a:ext>
                </a:extLst>
              </a:tr>
              <a:tr h="342748">
                <a:tc>
                  <a:txBody>
                    <a:bodyPr vert="horz" wrap="square"/>
                    <a:lstStyle/>
                    <a:p>
                      <a:pPr marL="0" marR="0">
                        <a:spcBef>
                          <a:spcPct val="0"/>
                        </a:spcBef>
                        <a:spcAft>
                          <a:spcPct val="0"/>
                        </a:spcAft>
                      </a:pPr>
                      <a:r>
                        <a:rPr lang="en-US" sz="1200" b="0">
                          <a:effectLst/>
                        </a:rPr>
                        <a:t>Medical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2"/>
                  </a:ext>
                </a:extLst>
              </a:tr>
              <a:tr h="342748">
                <a:tc>
                  <a:txBody>
                    <a:bodyPr vert="horz" wrap="square"/>
                    <a:lstStyle/>
                    <a:p>
                      <a:pPr marL="0" marR="0">
                        <a:spcBef>
                          <a:spcPct val="0"/>
                        </a:spcBef>
                        <a:spcAft>
                          <a:spcPct val="0"/>
                        </a:spcAft>
                      </a:pPr>
                      <a:r>
                        <a:rPr lang="en-US" sz="1200" b="0">
                          <a:effectLst/>
                          <a:latin typeface="+mj-lt"/>
                        </a:rPr>
                        <a:t>Credit Check Documents: </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3"/>
                  </a:ext>
                </a:extLst>
              </a:tr>
              <a:tr h="342748">
                <a:tc>
                  <a:txBody>
                    <a:bodyPr vert="horz" wrap="square"/>
                    <a:lstStyle/>
                    <a:p>
                      <a:pPr marL="0" marR="0">
                        <a:spcBef>
                          <a:spcPct val="0"/>
                        </a:spcBef>
                        <a:spcAft>
                          <a:spcPct val="0"/>
                        </a:spcAft>
                      </a:pPr>
                      <a:r>
                        <a:rPr lang="en-US" sz="1200" b="0">
                          <a:effectLst/>
                          <a:latin typeface="+mj-lt"/>
                        </a:rPr>
                        <a:t>Law Violation Documents:</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4"/>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Dependency Documents:</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5"/>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Prior Service Documents:</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6"/>
                  </a:ext>
                </a:extLst>
              </a:tr>
              <a:tr h="342748">
                <a:tc>
                  <a:txBody>
                    <a:bodyPr vert="horz" wrap="square"/>
                    <a:lstStyle/>
                    <a:p>
                      <a:pPr marL="0" marR="0">
                        <a:spcBef>
                          <a:spcPct val="0"/>
                        </a:spcBef>
                        <a:spcAft>
                          <a:spcPct val="0"/>
                        </a:spcAft>
                      </a:pPr>
                      <a:r>
                        <a:rPr lang="en-US" sz="1200" b="0">
                          <a:effectLst/>
                          <a:latin typeface="+mj-lt"/>
                        </a:rPr>
                        <a:t>Casefile Return:</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7"/>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Credit Check:</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8"/>
                  </a:ext>
                </a:extLst>
              </a:tr>
              <a:tr h="342748">
                <a:tc>
                  <a:txBody>
                    <a:bodyPr vert="horz" wrap="square"/>
                    <a:lstStyle/>
                    <a:p>
                      <a:pPr marL="0" marR="0">
                        <a:spcBef>
                          <a:spcPct val="0"/>
                        </a:spcBef>
                        <a:spcAft>
                          <a:spcPct val="0"/>
                        </a:spcAft>
                      </a:pPr>
                      <a:r>
                        <a:rPr lang="en-US" sz="1200" b="0" err="1">
                          <a:effectLst/>
                        </a:rPr>
                        <a:t>PiCAT Home Test:</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9"/>
                  </a:ext>
                </a:extLst>
              </a:tr>
              <a:tr h="342748">
                <a:tc>
                  <a:txBody>
                    <a:bodyPr vert="horz" wrap="square"/>
                    <a:lstStyle/>
                    <a:p>
                      <a:pPr marL="0" marR="0">
                        <a:spcBef>
                          <a:spcPct val="0"/>
                        </a:spcBef>
                        <a:spcAft>
                          <a:spcPct val="0"/>
                        </a:spcAft>
                      </a:pPr>
                      <a:r>
                        <a:rPr lang="en-US" sz="1200" b="0">
                          <a:effectLst/>
                        </a:rPr>
                        <a:t>PICAT Confirmation:</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0"/>
                  </a:ext>
                </a:extLst>
              </a:tr>
              <a:tr h="342748">
                <a:tc>
                  <a:txBody>
                    <a:bodyPr vert="horz" wrap="square"/>
                    <a:lstStyle/>
                    <a:p>
                      <a:pPr marL="0" marR="0">
                        <a:spcBef>
                          <a:spcPct val="0"/>
                        </a:spcBef>
                        <a:spcAft>
                          <a:spcPct val="0"/>
                        </a:spcAft>
                      </a:pPr>
                      <a:r>
                        <a:rPr lang="en-US" sz="1200" b="0">
                          <a:effectLst/>
                        </a:rPr>
                        <a:t>ASVAB or PiCAT V/TAPAS/CT:</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1"/>
                  </a:ext>
                </a:extLst>
              </a:tr>
              <a:tr h="342748">
                <a:tc>
                  <a:txBody>
                    <a:bodyPr vert="horz" wrap="square"/>
                    <a:lstStyle/>
                    <a:p>
                      <a:pPr marL="0" marR="0">
                        <a:spcBef>
                          <a:spcPct val="0"/>
                        </a:spcBef>
                        <a:spcAft>
                          <a:spcPct val="0"/>
                        </a:spcAft>
                      </a:pPr>
                      <a:r>
                        <a:rPr lang="en-US" sz="1200" b="0">
                          <a:effectLst/>
                        </a:rPr>
                        <a:t>Medical Review Submission: </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2"/>
                  </a:ext>
                </a:extLst>
              </a:tr>
            </a:tbl>
          </a:graphicData>
        </a:graphic>
      </p:graphicFrame>
      <p:sp>
        <p:nvSpPr>
          <p:cNvPr id="4" name="Date Placeholder 3"/>
          <p:cNvSpPr>
            <a:spLocks noGrp="1"/>
          </p:cNvSpPr>
          <p:nvPr>
            <p:ph type="dt" sz="half" idx="10"/>
          </p:nvPr>
        </p:nvSpPr>
        <p:spPr/>
        <p:txBody>
          <a:bodyPr/>
          <a:lstStyle/>
          <a:p>
            <a:fld id="{2C07E6FD-FCE5-46EB-8195-80055698FF2C}" type="datetime1">
              <a:rPr lang="en-US" smtClean="0"/>
              <a:t>5/24/2026</a:t>
            </a:fld>
            <a:endParaRPr lang="en-US"/>
          </a:p>
        </p:txBody>
      </p:sp>
      <p:sp>
        <p:nvSpPr>
          <p:cNvPr id="5" name="Slide Number Placeholder 4"/>
          <p:cNvSpPr>
            <a:spLocks noGrp="1"/>
          </p:cNvSpPr>
          <p:nvPr>
            <p:ph type="sldNum" sz="quarter" idx="12"/>
          </p:nvPr>
        </p:nvSpPr>
        <p:spPr/>
        <p:txBody>
          <a:bodyPr/>
          <a:lstStyle/>
          <a:p>
            <a:fld id="{D8FFEE83-99BB-46C6-889A-AD2C22DF1251}" type="slidenum">
              <a:rPr lang="en-US" smtClean="0"/>
              <a:t>37</a:t>
            </a:fld>
            <a:endParaRPr lang="en-US"/>
          </a:p>
        </p:txBody>
      </p:sp>
    </p:spTree>
    <p:extLst>
      <p:ext uri="{BB962C8B-B14F-4D97-AF65-F5344CB8AC3E}">
        <p14:creationId xmlns:p14="http://schemas.microsoft.com/office/powerpoint/2010/main" val="1926794614"/>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2890828-DB9C-4C99-B842-E644361DC89E}"/>
              </a:ext>
            </a:extLst>
          </p:cNvPr>
          <p:cNvSpPr>
            <a:spLocks noGrp="1"/>
          </p:cNvSpPr>
          <p:nvPr>
            <p:ph type="title"/>
          </p:nvPr>
        </p:nvSpPr>
        <p:spPr/>
        <p:txBody>
          <a:bodyPr/>
          <a:lstStyle/>
          <a:p>
            <a:r>
              <a:rPr lang="en-US" b="1"/>
              <a:t>Money:</a:t>
            </a:r>
            <a:r>
              <a:rPr lang="en-US"/>
              <a:t> Pay Increases</a:t>
            </a:r>
          </a:p>
        </p:txBody>
      </p:sp>
      <p:sp>
        <p:nvSpPr>
          <p:cNvPr id="3" name="Content Placeholder 2">
            <a:extLst>
              <a:ext uri="{FF2B5EF4-FFF2-40B4-BE49-F238E27FC236}">
                <a16:creationId xmlns:a16="http://schemas.microsoft.com/office/drawing/2014/main" id="{16CCCCDE-9A77-45BE-AB13-8CD73AAAD1D3}"/>
              </a:ext>
            </a:extLst>
          </p:cNvPr>
          <p:cNvSpPr>
            <a:spLocks noGrp="1"/>
          </p:cNvSpPr>
          <p:nvPr>
            <p:ph sz="half" idx="1"/>
          </p:nvPr>
        </p:nvSpPr>
        <p:spPr/>
        <p:txBody>
          <a:bodyPr/>
          <a:lstStyle/>
          <a:p>
            <a:pPr marL="0" indent="0">
              <a:buNone/>
            </a:pPr>
            <a:r>
              <a:rPr lang="en-US" sz="1400" b="1"/>
              <a:t>Annual Cost of Living Increase</a:t>
            </a:r>
            <a:endParaRPr lang="en-US" sz="1400"/>
          </a:p>
          <a:p>
            <a:pPr marL="0" indent="0">
              <a:buNone/>
            </a:pPr>
            <a:r>
              <a:rPr lang="en-US" sz="1200"/>
              <a:t>Annual military basic pay raises are linked to the increase in consumer prices, as measured by the Consumer Price Index (CPI). You don’t need to wait and negotiate for a raise like civilians, as these increases are automatically added to your basic pay.</a:t>
            </a:r>
          </a:p>
        </p:txBody>
      </p:sp>
      <p:sp>
        <p:nvSpPr>
          <p:cNvPr id="7" name="Date Placeholder 6">
            <a:extLst>
              <a:ext uri="{FF2B5EF4-FFF2-40B4-BE49-F238E27FC236}">
                <a16:creationId xmlns:a16="http://schemas.microsoft.com/office/drawing/2014/main" id="{85A5E382-353E-4DF9-A1B6-EA1C32645387}"/>
              </a:ext>
            </a:extLst>
          </p:cNvPr>
          <p:cNvSpPr>
            <a:spLocks noGrp="1"/>
          </p:cNvSpPr>
          <p:nvPr>
            <p:ph type="dt" sz="half" idx="10"/>
          </p:nvPr>
        </p:nvSpPr>
        <p:spPr/>
        <p:txBody>
          <a:bodyPr/>
          <a:lstStyle/>
          <a:p>
            <a:fld id="{C063C798-DB77-4AF9-B873-76D73402A46A}" type="datetime1">
              <a:rPr lang="en-US" smtClean="0"/>
              <a:t>5/24/2026</a:t>
            </a:fld>
            <a:endParaRPr lang="en-US"/>
          </a:p>
        </p:txBody>
      </p:sp>
      <p:sp>
        <p:nvSpPr>
          <p:cNvPr id="9" name="Slide Number Placeholder 8">
            <a:extLst>
              <a:ext uri="{FF2B5EF4-FFF2-40B4-BE49-F238E27FC236}">
                <a16:creationId xmlns:a16="http://schemas.microsoft.com/office/drawing/2014/main" id="{E2D3DDE9-036D-45A3-89C4-AA932C830ECA}"/>
              </a:ext>
            </a:extLst>
          </p:cNvPr>
          <p:cNvSpPr>
            <a:spLocks noGrp="1"/>
          </p:cNvSpPr>
          <p:nvPr>
            <p:ph type="sldNum" sz="quarter" idx="12"/>
          </p:nvPr>
        </p:nvSpPr>
        <p:spPr/>
        <p:txBody>
          <a:bodyPr/>
          <a:lstStyle/>
          <a:p>
            <a:fld id="{D8FFEE83-99BB-46C6-889A-AD2C22DF1251}" type="slidenum">
              <a:rPr lang="en-US" smtClean="0"/>
              <a:t>4</a:t>
            </a:fld>
            <a:endParaRPr lang="en-US"/>
          </a:p>
        </p:txBody>
      </p:sp>
      <p:pic>
        <p:nvPicPr>
          <p:cNvPr id="10" name="Picture 9" descr="Screen%20Shot%202021-04-22%20at%2010.56.36%20AM.png"/>
          <p:cNvPicPr/>
          <p:nvPr/>
        </p:nvPicPr>
        <p:blipFill>
          <a:blip r:embed="rId2">
            <a:extLst>
              <a:ext uri="{28A0092B-C50C-407E-A947-70E740481C1C}">
                <a14:useLocalDpi xmlns:a14="http://schemas.microsoft.com/office/drawing/2010/main" val="0"/>
              </a:ext>
            </a:extLst>
          </a:blip>
          <a:srcRect l="8534" r="8906"/>
          <a:stretch>
            <a:fillRect/>
          </a:stretch>
        </p:blipFill>
        <p:spPr bwMode="auto">
          <a:xfrm>
            <a:off x="3513906" y="1870075"/>
            <a:ext cx="7839894" cy="40868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854529"/>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049BAA1-E140-42D4-AA33-ADE9D2A84EFC}"/>
              </a:ext>
            </a:extLst>
          </p:cNvPr>
          <p:cNvSpPr>
            <a:spLocks noGrp="1"/>
          </p:cNvSpPr>
          <p:nvPr>
            <p:ph type="title"/>
          </p:nvPr>
        </p:nvSpPr>
        <p:spPr/>
        <p:txBody>
          <a:bodyPr/>
          <a:lstStyle/>
          <a:p>
            <a:r>
              <a:rPr lang="en-US" b="1"/>
              <a:t>Money:</a:t>
            </a:r>
            <a:r>
              <a:rPr lang="en-US"/>
              <a:t> Pay Increases</a:t>
            </a:r>
            <a:endParaRPr lang="en-US"/>
          </a:p>
        </p:txBody>
      </p:sp>
      <p:sp>
        <p:nvSpPr>
          <p:cNvPr id="3" name="Content Placeholder 2">
            <a:extLst>
              <a:ext uri="{FF2B5EF4-FFF2-40B4-BE49-F238E27FC236}">
                <a16:creationId xmlns:a16="http://schemas.microsoft.com/office/drawing/2014/main" id="{A3607134-2400-41D8-A868-9DDD54B4B41A}"/>
              </a:ext>
            </a:extLst>
          </p:cNvPr>
          <p:cNvSpPr>
            <a:spLocks noGrp="1"/>
          </p:cNvSpPr>
          <p:nvPr>
            <p:ph sz="half" idx="1"/>
          </p:nvPr>
        </p:nvSpPr>
        <p:spPr>
          <a:xfrm>
            <a:off x="862940" y="1524285"/>
            <a:ext cx="10515600" cy="4351338"/>
          </a:xfrm>
        </p:spPr>
        <p:txBody>
          <a:bodyPr/>
          <a:lstStyle/>
          <a:p>
            <a:pPr marL="0" indent="0">
              <a:buNone/>
            </a:pPr>
            <a:r>
              <a:rPr lang="en-US" b="1"/>
              <a:t>Promotion &amp; Seniority Increase</a:t>
            </a:r>
            <a:endParaRPr lang="en-US"/>
          </a:p>
          <a:p>
            <a:pPr marL="0" indent="0">
              <a:buNone/>
            </a:pPr>
            <a:r>
              <a:rPr lang="en-US" sz="1200"/>
              <a:t>In the Air Force, every Airman is paid equally based on their rank (hence, "pay grade") and years of service. But your base salary is only part of the overall package you receive. Below are monthly basic pay rates for Airmen:</a:t>
            </a:r>
          </a:p>
        </p:txBody>
      </p:sp>
      <p:sp>
        <p:nvSpPr>
          <p:cNvPr id="7" name="Date Placeholder 6">
            <a:extLst>
              <a:ext uri="{FF2B5EF4-FFF2-40B4-BE49-F238E27FC236}">
                <a16:creationId xmlns:a16="http://schemas.microsoft.com/office/drawing/2014/main" id="{9CFDD3EC-6ACB-4CEF-81CF-CA1F7B5AE566}"/>
              </a:ext>
            </a:extLst>
          </p:cNvPr>
          <p:cNvSpPr>
            <a:spLocks noGrp="1"/>
          </p:cNvSpPr>
          <p:nvPr>
            <p:ph type="dt" sz="half" idx="10"/>
          </p:nvPr>
        </p:nvSpPr>
        <p:spPr/>
        <p:txBody>
          <a:bodyPr/>
          <a:lstStyle/>
          <a:p>
            <a:fld id="{9188BF69-0E95-45CD-A5D6-FC00EA785122}" type="datetime1">
              <a:rPr lang="en-US" smtClean="0"/>
              <a:t>5/24/2026</a:t>
            </a:fld>
            <a:endParaRPr lang="en-US"/>
          </a:p>
        </p:txBody>
      </p:sp>
      <p:sp>
        <p:nvSpPr>
          <p:cNvPr id="9" name="Slide Number Placeholder 8">
            <a:extLst>
              <a:ext uri="{FF2B5EF4-FFF2-40B4-BE49-F238E27FC236}">
                <a16:creationId xmlns:a16="http://schemas.microsoft.com/office/drawing/2014/main" id="{56FA6342-9E08-498F-BA36-6DBE198E76C8}"/>
              </a:ext>
            </a:extLst>
          </p:cNvPr>
          <p:cNvSpPr>
            <a:spLocks noGrp="1"/>
          </p:cNvSpPr>
          <p:nvPr>
            <p:ph type="sldNum" sz="quarter" idx="12"/>
          </p:nvPr>
        </p:nvSpPr>
        <p:spPr/>
        <p:txBody>
          <a:bodyPr/>
          <a:lstStyle/>
          <a:p>
            <a:fld id="{D8FFEE83-99BB-46C6-889A-AD2C22DF1251}" type="slidenum">
              <a:rPr lang="en-US" smtClean="0"/>
              <a:t>5</a:t>
            </a:fld>
            <a:endParaRPr lang="en-US"/>
          </a:p>
        </p:txBody>
      </p:sp>
      <p:pic>
        <p:nvPicPr>
          <p:cNvPr id="6" name="Picture 5">
            <a:extLst>
              <a:ext uri="{FF2B5EF4-FFF2-40B4-BE49-F238E27FC236}">
                <a16:creationId xmlns:a16="http://schemas.microsoft.com/office/drawing/2014/main" id="{CBAD4286-73E4-0DF7-39AC-74D209C6A563}"/>
              </a:ext>
            </a:extLst>
          </p:cNvPr>
          <p:cNvPicPr>
            <a:picLocks noChangeAspect="1"/>
          </p:cNvPicPr>
          <p:nvPr/>
        </p:nvPicPr>
        <p:blipFill>
          <a:blip r:embed="rId2"/>
          <a:stretch>
            <a:fillRect/>
          </a:stretch>
        </p:blipFill>
        <p:spPr>
          <a:xfrm>
            <a:off x="2160832" y="2450593"/>
            <a:ext cx="7870336" cy="3805174"/>
          </a:xfrm>
          <a:prstGeom prst="rect">
            <a:avLst/>
          </a:prstGeom>
        </p:spPr>
      </p:pic>
    </p:spTree>
    <p:extLst>
      <p:ext uri="{BB962C8B-B14F-4D97-AF65-F5344CB8AC3E}">
        <p14:creationId xmlns:p14="http://schemas.microsoft.com/office/powerpoint/2010/main" val="3135827430"/>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FCDB3552-D304-C761-5CC4-FC0D8A9CAA5E}"/>
              </a:ext>
            </a:extLst>
          </p:cNvPr>
          <p:cNvSpPr>
            <a:spLocks noGrp="1"/>
          </p:cNvSpPr>
          <p:nvPr>
            <p:ph type="dt" sz="half" idx="10"/>
          </p:nvPr>
        </p:nvSpPr>
        <p:spPr/>
        <p:txBody>
          <a:bodyPr/>
          <a:lstStyle/>
          <a:p>
            <a:fld id="{0696CAAC-9150-4D49-8B78-2C20DAE1168F}" type="datetime1">
              <a:rPr lang="en-US" smtClean="0"/>
              <a:t>5/24/2026</a:t>
            </a:fld>
            <a:endParaRPr lang="en-US"/>
          </a:p>
        </p:txBody>
      </p:sp>
      <p:sp>
        <p:nvSpPr>
          <p:cNvPr id="3" name="Slide Number Placeholder 2">
            <a:extLst>
              <a:ext uri="{FF2B5EF4-FFF2-40B4-BE49-F238E27FC236}">
                <a16:creationId xmlns:a16="http://schemas.microsoft.com/office/drawing/2014/main" id="{E56F3AB6-D661-EF82-4211-86F11206AC8C}"/>
              </a:ext>
            </a:extLst>
          </p:cNvPr>
          <p:cNvSpPr>
            <a:spLocks noGrp="1"/>
          </p:cNvSpPr>
          <p:nvPr>
            <p:ph type="sldNum" sz="quarter" idx="12"/>
          </p:nvPr>
        </p:nvSpPr>
        <p:spPr/>
        <p:txBody>
          <a:bodyPr/>
          <a:lstStyle/>
          <a:p>
            <a:fld id="{D8FFEE83-99BB-46C6-889A-AD2C22DF1251}" type="slidenum">
              <a:rPr lang="en-US" smtClean="0"/>
              <a:t>6</a:t>
            </a:fld>
            <a:endParaRPr lang="en-US"/>
          </a:p>
        </p:txBody>
      </p:sp>
      <p:sp>
        <p:nvSpPr>
          <p:cNvPr id="5" name="Text Placeholder 6">
            <a:extLst>
              <a:ext uri="{FF2B5EF4-FFF2-40B4-BE49-F238E27FC236}">
                <a16:creationId xmlns:a16="http://schemas.microsoft.com/office/drawing/2014/main" id="{76FB20AC-61E0-EFC0-A5FA-388EBAE886A8}"/>
              </a:ext>
            </a:extLst>
          </p:cNvPr>
          <p:cNvSpPr txBox="1"/>
          <p:nvPr/>
        </p:nvSpPr>
        <p:spPr>
          <a:xfrm>
            <a:off x="836612" y="1336059"/>
            <a:ext cx="3467111" cy="433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VA Home Loan     </a:t>
            </a:r>
          </a:p>
        </p:txBody>
      </p:sp>
      <p:sp>
        <p:nvSpPr>
          <p:cNvPr id="6" name="Title 1">
            <a:extLst>
              <a:ext uri="{FF2B5EF4-FFF2-40B4-BE49-F238E27FC236}">
                <a16:creationId xmlns:a16="http://schemas.microsoft.com/office/drawing/2014/main" id="{74028E5F-DBFB-7CE8-D25C-AAFF0B46B13E}"/>
              </a:ext>
            </a:extLst>
          </p:cNvPr>
          <p:cNvSpPr txBox="1"/>
          <p:nvPr/>
        </p:nvSpPr>
        <p:spPr>
          <a:xfrm>
            <a:off x="839788"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Money:</a:t>
            </a:r>
            <a:r>
              <a:rPr lang="en-US"/>
              <a:t> Membership Perks</a:t>
            </a:r>
            <a:endParaRPr lang="en-US"/>
          </a:p>
        </p:txBody>
      </p:sp>
      <p:sp>
        <p:nvSpPr>
          <p:cNvPr id="8" name="Content Placeholder 7">
            <a:extLst>
              <a:ext uri="{FF2B5EF4-FFF2-40B4-BE49-F238E27FC236}">
                <a16:creationId xmlns:a16="http://schemas.microsoft.com/office/drawing/2014/main" id="{F3688255-04EE-661F-2500-1592409BC651}"/>
              </a:ext>
            </a:extLst>
          </p:cNvPr>
          <p:cNvSpPr txBox="1"/>
          <p:nvPr/>
        </p:nvSpPr>
        <p:spPr>
          <a:xfrm>
            <a:off x="836612" y="1769468"/>
            <a:ext cx="10922251" cy="8746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VA-direct and VA-backed home loans can help Veterans, service members, and their eligible military spouses to buy, build, improve, or refinance a home. You'll still need to have the required credit and income for the loan amount you want to borrow, but a VA home loan often offers better terms than with a traditional loan. For example, nearly 90% of VA-backed loans are made with no down payment. VA home loans are earned after 6 years of service for Reservists.</a:t>
            </a:r>
          </a:p>
        </p:txBody>
      </p:sp>
      <p:sp>
        <p:nvSpPr>
          <p:cNvPr id="10" name="TextBox 9">
            <a:extLst>
              <a:ext uri="{FF2B5EF4-FFF2-40B4-BE49-F238E27FC236}">
                <a16:creationId xmlns:a16="http://schemas.microsoft.com/office/drawing/2014/main" id="{D4B7A411-F48E-5580-F049-EB7896D135EA}"/>
              </a:ext>
            </a:extLst>
          </p:cNvPr>
          <p:cNvSpPr txBox="1"/>
          <p:nvPr/>
        </p:nvSpPr>
        <p:spPr>
          <a:xfrm>
            <a:off x="3888828" y="2475155"/>
            <a:ext cx="6093372" cy="276999"/>
          </a:xfrm>
          <a:prstGeom prst="rect">
            <a:avLst/>
          </a:prstGeom>
          <a:noFill/>
        </p:spPr>
        <p:txBody>
          <a:bodyPr wrap="square">
            <a:spAutoFit/>
          </a:bodyPr>
          <a:lstStyle/>
          <a:p>
            <a:r>
              <a:rPr lang="en-US" sz="1200" b="0" i="0">
                <a:solidFill>
                  <a:srgbClr val="5D5D5D"/>
                </a:solidFill>
                <a:effectLst/>
              </a:rPr>
              <a:t>When I buy a home with a VA home loan, how much do I pay?</a:t>
            </a:r>
            <a:endParaRPr lang="en-US" sz="1200"/>
          </a:p>
        </p:txBody>
      </p:sp>
      <p:pic>
        <p:nvPicPr>
          <p:cNvPr id="12" name="Picture 11">
            <a:extLst>
              <a:ext uri="{FF2B5EF4-FFF2-40B4-BE49-F238E27FC236}">
                <a16:creationId xmlns:a16="http://schemas.microsoft.com/office/drawing/2014/main" id="{CC35113F-3722-52A0-323C-BF20E6B4754B}"/>
              </a:ext>
            </a:extLst>
          </p:cNvPr>
          <p:cNvPicPr>
            <a:picLocks noChangeAspect="1"/>
          </p:cNvPicPr>
          <p:nvPr/>
        </p:nvPicPr>
        <p:blipFill>
          <a:blip r:embed="rId2"/>
          <a:stretch>
            <a:fillRect/>
          </a:stretch>
        </p:blipFill>
        <p:spPr>
          <a:xfrm>
            <a:off x="5606361" y="3060378"/>
            <a:ext cx="5997908" cy="3019580"/>
          </a:xfrm>
          <a:prstGeom prst="rect">
            <a:avLst/>
          </a:prstGeom>
        </p:spPr>
      </p:pic>
      <p:pic>
        <p:nvPicPr>
          <p:cNvPr id="14" name="Picture 13">
            <a:extLst>
              <a:ext uri="{FF2B5EF4-FFF2-40B4-BE49-F238E27FC236}">
                <a16:creationId xmlns:a16="http://schemas.microsoft.com/office/drawing/2014/main" id="{547035C2-D7F4-DBB9-E74B-1A1F7400AD75}"/>
              </a:ext>
            </a:extLst>
          </p:cNvPr>
          <p:cNvPicPr>
            <a:picLocks noChangeAspect="1"/>
          </p:cNvPicPr>
          <p:nvPr/>
        </p:nvPicPr>
        <p:blipFill>
          <a:blip r:embed="rId3"/>
          <a:stretch>
            <a:fillRect/>
          </a:stretch>
        </p:blipFill>
        <p:spPr>
          <a:xfrm>
            <a:off x="836612" y="3060378"/>
            <a:ext cx="4585619" cy="1401928"/>
          </a:xfrm>
          <a:prstGeom prst="rect">
            <a:avLst/>
          </a:prstGeom>
        </p:spPr>
      </p:pic>
    </p:spTree>
    <p:extLst>
      <p:ext uri="{BB962C8B-B14F-4D97-AF65-F5344CB8AC3E}">
        <p14:creationId xmlns:p14="http://schemas.microsoft.com/office/powerpoint/2010/main" val="3359212936"/>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889E56D-5903-4E70-8C0A-5101C50EB3FD}"/>
              </a:ext>
            </a:extLst>
          </p:cNvPr>
          <p:cNvSpPr>
            <a:spLocks noGrp="1"/>
          </p:cNvSpPr>
          <p:nvPr>
            <p:ph type="title"/>
          </p:nvPr>
        </p:nvSpPr>
        <p:spPr/>
        <p:txBody>
          <a:bodyPr/>
          <a:lstStyle/>
          <a:p>
            <a:r>
              <a:rPr lang="en-US" b="1"/>
              <a:t>Money:</a:t>
            </a:r>
            <a:r>
              <a:rPr lang="en-US"/>
              <a:t> Membership Perks</a:t>
            </a:r>
          </a:p>
        </p:txBody>
      </p:sp>
      <p:sp>
        <p:nvSpPr>
          <p:cNvPr id="3" name="Text Placeholder 2">
            <a:extLst>
              <a:ext uri="{FF2B5EF4-FFF2-40B4-BE49-F238E27FC236}">
                <a16:creationId xmlns:a16="http://schemas.microsoft.com/office/drawing/2014/main" id="{4E7A9B77-F59A-4B43-B216-0447C75E97F6}"/>
              </a:ext>
            </a:extLst>
          </p:cNvPr>
          <p:cNvSpPr>
            <a:spLocks noGrp="1"/>
          </p:cNvSpPr>
          <p:nvPr>
            <p:ph type="body" idx="13"/>
          </p:nvPr>
        </p:nvSpPr>
        <p:spPr>
          <a:xfrm>
            <a:off x="909626" y="1628204"/>
            <a:ext cx="3467111" cy="433409"/>
          </a:xfrm>
        </p:spPr>
        <p:txBody>
          <a:bodyPr/>
          <a:lstStyle/>
          <a:p>
            <a:r>
              <a:rPr lang="en-US"/>
              <a:t>Base Exchange</a:t>
            </a:r>
          </a:p>
        </p:txBody>
      </p:sp>
      <p:sp>
        <p:nvSpPr>
          <p:cNvPr id="4" name="Content Placeholder 3">
            <a:extLst>
              <a:ext uri="{FF2B5EF4-FFF2-40B4-BE49-F238E27FC236}">
                <a16:creationId xmlns:a16="http://schemas.microsoft.com/office/drawing/2014/main" id="{05F1ED00-03DE-475E-9A0E-820F936BF183}"/>
              </a:ext>
            </a:extLst>
          </p:cNvPr>
          <p:cNvSpPr>
            <a:spLocks noGrp="1"/>
          </p:cNvSpPr>
          <p:nvPr>
            <p:ph sz="half" idx="14"/>
          </p:nvPr>
        </p:nvSpPr>
        <p:spPr>
          <a:xfrm>
            <a:off x="909626" y="2074760"/>
            <a:ext cx="3467111" cy="1748978"/>
          </a:xfrm>
        </p:spPr>
        <p:txBody>
          <a:bodyPr>
            <a:normAutofit/>
          </a:bodyPr>
          <a:lstStyle/>
          <a:p>
            <a:pPr marL="0" indent="0">
              <a:buNone/>
            </a:pPr>
            <a:r>
              <a:rPr lang="en-US"/>
              <a:t>The Base Exchange (or Military Exchange) is an on-base convenience that offers tax-free products. Typically, you'll find grocery stores (the commissary), food courts, uniform stores, and other specialty shops offering products at a lower rate for service members.</a:t>
            </a:r>
          </a:p>
        </p:txBody>
      </p:sp>
      <p:sp>
        <p:nvSpPr>
          <p:cNvPr id="5" name="Text Placeholder 4">
            <a:extLst>
              <a:ext uri="{FF2B5EF4-FFF2-40B4-BE49-F238E27FC236}">
                <a16:creationId xmlns:a16="http://schemas.microsoft.com/office/drawing/2014/main" id="{0FB33CF6-3D03-430A-9ACB-29A509CC2351}"/>
              </a:ext>
            </a:extLst>
          </p:cNvPr>
          <p:cNvSpPr>
            <a:spLocks noGrp="1"/>
          </p:cNvSpPr>
          <p:nvPr>
            <p:ph type="body" idx="15"/>
          </p:nvPr>
        </p:nvSpPr>
        <p:spPr>
          <a:xfrm>
            <a:off x="8066340" y="1585344"/>
            <a:ext cx="3467110" cy="433409"/>
          </a:xfrm>
        </p:spPr>
        <p:txBody>
          <a:bodyPr/>
          <a:lstStyle/>
          <a:p>
            <a:r>
              <a:rPr lang="en-US"/>
              <a:t>Commissary</a:t>
            </a:r>
          </a:p>
        </p:txBody>
      </p:sp>
      <p:sp>
        <p:nvSpPr>
          <p:cNvPr id="6" name="Content Placeholder 5">
            <a:extLst>
              <a:ext uri="{FF2B5EF4-FFF2-40B4-BE49-F238E27FC236}">
                <a16:creationId xmlns:a16="http://schemas.microsoft.com/office/drawing/2014/main" id="{9AC2C009-251B-4854-B27E-721641208970}"/>
              </a:ext>
            </a:extLst>
          </p:cNvPr>
          <p:cNvSpPr>
            <a:spLocks noGrp="1"/>
          </p:cNvSpPr>
          <p:nvPr>
            <p:ph sz="half" idx="16"/>
          </p:nvPr>
        </p:nvSpPr>
        <p:spPr/>
        <p:txBody>
          <a:bodyPr>
            <a:normAutofit/>
          </a:bodyPr>
          <a:lstStyle/>
          <a:p>
            <a:pPr marL="0" indent="0">
              <a:buNone/>
            </a:pPr>
            <a:r>
              <a:rPr lang="en-US"/>
              <a:t>Commissaries are on-base stores that sell discounted groceries to authorized customers like Airmen and their families. By law, commissaries must have an average baseline savings of 23.7% compared to grocery stores available to civilians off base.</a:t>
            </a:r>
          </a:p>
        </p:txBody>
      </p:sp>
      <p:sp>
        <p:nvSpPr>
          <p:cNvPr id="9" name="Text Placeholder 8">
            <a:extLst>
              <a:ext uri="{FF2B5EF4-FFF2-40B4-BE49-F238E27FC236}">
                <a16:creationId xmlns:a16="http://schemas.microsoft.com/office/drawing/2014/main" id="{F0A2D66F-D614-4F31-8DA6-122BE7574198}"/>
              </a:ext>
            </a:extLst>
          </p:cNvPr>
          <p:cNvSpPr>
            <a:spLocks noGrp="1"/>
          </p:cNvSpPr>
          <p:nvPr>
            <p:ph type="body" idx="19"/>
          </p:nvPr>
        </p:nvSpPr>
        <p:spPr>
          <a:xfrm>
            <a:off x="4599229" y="1633866"/>
            <a:ext cx="3467111" cy="433409"/>
          </a:xfrm>
        </p:spPr>
        <p:txBody>
          <a:bodyPr/>
          <a:lstStyle/>
          <a:p>
            <a:r>
              <a:rPr lang="en-US"/>
              <a:t>Clothing Allowance</a:t>
            </a:r>
          </a:p>
        </p:txBody>
      </p:sp>
      <p:sp>
        <p:nvSpPr>
          <p:cNvPr id="10" name="Content Placeholder 9">
            <a:extLst>
              <a:ext uri="{FF2B5EF4-FFF2-40B4-BE49-F238E27FC236}">
                <a16:creationId xmlns:a16="http://schemas.microsoft.com/office/drawing/2014/main" id="{93B995B1-D268-4F98-B2B7-2F9B66327387}"/>
              </a:ext>
            </a:extLst>
          </p:cNvPr>
          <p:cNvSpPr>
            <a:spLocks noGrp="1"/>
          </p:cNvSpPr>
          <p:nvPr>
            <p:ph sz="half" idx="20"/>
          </p:nvPr>
        </p:nvSpPr>
        <p:spPr>
          <a:xfrm>
            <a:off x="4599230" y="2151511"/>
            <a:ext cx="3015516" cy="3608808"/>
          </a:xfrm>
        </p:spPr>
        <p:txBody>
          <a:bodyPr vert="horz" lIns="91440" tIns="45720" rIns="91440" bIns="45720" rtlCol="0" anchor="t">
            <a:normAutofit/>
          </a:bodyPr>
          <a:lstStyle/>
          <a:p>
            <a:pPr marL="0" indent="0">
              <a:buNone/>
            </a:pPr>
            <a:r>
              <a:rPr lang="en-US">
                <a:ea typeface="+mn-lt"/>
                <a:cs typeface="+mn-lt"/>
              </a:rPr>
              <a:t>While the Air Force does provide your first set of uniforms when you begin training, they become your responsibility as you move up in the ranks. In order to help offset this personal cost, the Air Force provides additional funds to help pay for your uniform and other clothing costs throughout your career. These allowances include funds for initial clothing, replacements and extras, and uniform maintenance.</a:t>
            </a:r>
          </a:p>
        </p:txBody>
      </p:sp>
      <p:sp>
        <p:nvSpPr>
          <p:cNvPr id="11" name="Text Placeholder 10">
            <a:extLst>
              <a:ext uri="{FF2B5EF4-FFF2-40B4-BE49-F238E27FC236}">
                <a16:creationId xmlns:a16="http://schemas.microsoft.com/office/drawing/2014/main" id="{87460C42-B5F0-4E70-8779-FC460007377D}"/>
              </a:ext>
            </a:extLst>
          </p:cNvPr>
          <p:cNvSpPr>
            <a:spLocks noGrp="1"/>
          </p:cNvSpPr>
          <p:nvPr>
            <p:ph type="body" idx="21"/>
          </p:nvPr>
        </p:nvSpPr>
        <p:spPr/>
        <p:txBody>
          <a:bodyPr/>
          <a:lstStyle/>
          <a:p>
            <a:r>
              <a:rPr lang="en-US"/>
              <a:t>More Benefits</a:t>
            </a:r>
          </a:p>
        </p:txBody>
      </p:sp>
      <p:sp>
        <p:nvSpPr>
          <p:cNvPr id="12" name="Content Placeholder 11">
            <a:extLst>
              <a:ext uri="{FF2B5EF4-FFF2-40B4-BE49-F238E27FC236}">
                <a16:creationId xmlns:a16="http://schemas.microsoft.com/office/drawing/2014/main" id="{13A78EF8-868A-4945-8583-E9FE9107F896}"/>
              </a:ext>
            </a:extLst>
          </p:cNvPr>
          <p:cNvSpPr>
            <a:spLocks noGrp="1"/>
          </p:cNvSpPr>
          <p:nvPr>
            <p:ph sz="half" idx="22"/>
          </p:nvPr>
        </p:nvSpPr>
        <p:spPr/>
        <p:txBody>
          <a:bodyPr/>
          <a:lstStyle/>
          <a:p>
            <a:pPr marL="0" indent="0">
              <a:buNone/>
            </a:pPr>
            <a:r>
              <a:rPr lang="en-US"/>
              <a:t>The Air Force provides many more benefits and community features when you're </a:t>
            </a:r>
            <a:r>
              <a:rPr lang="en-US">
                <a:hlinkClick r:id="rId2"/>
              </a:rPr>
              <a:t>living on base</a:t>
            </a:r>
            <a:r>
              <a:rPr lang="en-US"/>
              <a:t>.</a:t>
            </a:r>
          </a:p>
        </p:txBody>
      </p:sp>
      <p:sp>
        <p:nvSpPr>
          <p:cNvPr id="13" name="Text Placeholder 12">
            <a:extLst>
              <a:ext uri="{FF2B5EF4-FFF2-40B4-BE49-F238E27FC236}">
                <a16:creationId xmlns:a16="http://schemas.microsoft.com/office/drawing/2014/main" id="{2AEF1F74-7064-428E-8441-5F2D12699B46}"/>
              </a:ext>
            </a:extLst>
          </p:cNvPr>
          <p:cNvSpPr>
            <a:spLocks noGrp="1"/>
          </p:cNvSpPr>
          <p:nvPr>
            <p:ph type="body" idx="23"/>
          </p:nvPr>
        </p:nvSpPr>
        <p:spPr>
          <a:xfrm>
            <a:off x="828646" y="4049338"/>
            <a:ext cx="3467111" cy="433409"/>
          </a:xfrm>
        </p:spPr>
        <p:txBody>
          <a:bodyPr/>
          <a:lstStyle/>
          <a:p>
            <a:r>
              <a:rPr lang="en-US"/>
              <a:t>Business Discounts</a:t>
            </a:r>
          </a:p>
        </p:txBody>
      </p:sp>
      <p:sp>
        <p:nvSpPr>
          <p:cNvPr id="14" name="Content Placeholder 13">
            <a:extLst>
              <a:ext uri="{FF2B5EF4-FFF2-40B4-BE49-F238E27FC236}">
                <a16:creationId xmlns:a16="http://schemas.microsoft.com/office/drawing/2014/main" id="{5649BB7D-F9C8-4720-BBA7-56FD3DDC2CA5}"/>
              </a:ext>
            </a:extLst>
          </p:cNvPr>
          <p:cNvSpPr>
            <a:spLocks noGrp="1"/>
          </p:cNvSpPr>
          <p:nvPr>
            <p:ph sz="half" idx="24"/>
          </p:nvPr>
        </p:nvSpPr>
        <p:spPr/>
        <p:txBody>
          <a:bodyPr>
            <a:normAutofit/>
          </a:bodyPr>
          <a:lstStyle/>
          <a:p>
            <a:pPr marL="0" indent="0">
              <a:buNone/>
            </a:pPr>
            <a:r>
              <a:rPr lang="en-US"/>
              <a:t>Hundreds of companies offer year-round discounted products and services for Active Duty and prior-service Airmen. Whether you're looking to purchase a car, shopping for home improvements, or booking a trip, you can likely find a way to save over your civilian counterparts.</a:t>
            </a:r>
          </a:p>
        </p:txBody>
      </p:sp>
      <p:sp>
        <p:nvSpPr>
          <p:cNvPr id="15" name="Date Placeholder 14">
            <a:extLst>
              <a:ext uri="{FF2B5EF4-FFF2-40B4-BE49-F238E27FC236}">
                <a16:creationId xmlns:a16="http://schemas.microsoft.com/office/drawing/2014/main" id="{BE113B00-7B13-456E-82AE-3152A72EFCD8}"/>
              </a:ext>
            </a:extLst>
          </p:cNvPr>
          <p:cNvSpPr>
            <a:spLocks noGrp="1"/>
          </p:cNvSpPr>
          <p:nvPr>
            <p:ph type="dt" sz="half" idx="10"/>
          </p:nvPr>
        </p:nvSpPr>
        <p:spPr/>
        <p:txBody>
          <a:bodyPr/>
          <a:lstStyle/>
          <a:p>
            <a:fld id="{6D12575E-D977-48C9-BE5F-035BFDB5C1DD}" type="datetime1">
              <a:rPr lang="en-US" smtClean="0"/>
              <a:t>5/24/2026</a:t>
            </a:fld>
            <a:endParaRPr lang="en-US"/>
          </a:p>
        </p:txBody>
      </p:sp>
      <p:sp>
        <p:nvSpPr>
          <p:cNvPr id="17" name="Slide Number Placeholder 16">
            <a:extLst>
              <a:ext uri="{FF2B5EF4-FFF2-40B4-BE49-F238E27FC236}">
                <a16:creationId xmlns:a16="http://schemas.microsoft.com/office/drawing/2014/main" id="{2AA1A182-D2B3-40E5-B69C-F6E44B7F0294}"/>
              </a:ext>
            </a:extLst>
          </p:cNvPr>
          <p:cNvSpPr>
            <a:spLocks noGrp="1"/>
          </p:cNvSpPr>
          <p:nvPr>
            <p:ph type="sldNum" sz="quarter" idx="12"/>
          </p:nvPr>
        </p:nvSpPr>
        <p:spPr/>
        <p:txBody>
          <a:bodyPr/>
          <a:lstStyle/>
          <a:p>
            <a:fld id="{D8FFEE83-99BB-46C6-889A-AD2C22DF1251}" type="slidenum">
              <a:rPr lang="en-US" smtClean="0"/>
              <a:t>7</a:t>
            </a:fld>
            <a:endParaRPr lang="en-US"/>
          </a:p>
        </p:txBody>
      </p:sp>
    </p:spTree>
    <p:extLst>
      <p:ext uri="{BB962C8B-B14F-4D97-AF65-F5344CB8AC3E}">
        <p14:creationId xmlns:p14="http://schemas.microsoft.com/office/powerpoint/2010/main" val="3529978421"/>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FD30C1C-39C7-4FD1-B08F-F18BCFA53E03}"/>
              </a:ext>
            </a:extLst>
          </p:cNvPr>
          <p:cNvSpPr>
            <a:spLocks noGrp="1"/>
          </p:cNvSpPr>
          <p:nvPr>
            <p:ph type="title"/>
          </p:nvPr>
        </p:nvSpPr>
        <p:spPr/>
        <p:txBody>
          <a:bodyPr/>
          <a:lstStyle/>
          <a:p>
            <a:r>
              <a:rPr lang="en-US" b="1"/>
              <a:t>Advancement:</a:t>
            </a:r>
            <a:r>
              <a:rPr lang="en-US"/>
              <a:t> Promotions</a:t>
            </a:r>
          </a:p>
        </p:txBody>
      </p:sp>
      <p:sp>
        <p:nvSpPr>
          <p:cNvPr id="3" name="Content Placeholder 2">
            <a:extLst>
              <a:ext uri="{FF2B5EF4-FFF2-40B4-BE49-F238E27FC236}">
                <a16:creationId xmlns:a16="http://schemas.microsoft.com/office/drawing/2014/main" id="{D7A64130-51B3-4A10-BA3C-3DC964757A77}"/>
              </a:ext>
            </a:extLst>
          </p:cNvPr>
          <p:cNvSpPr>
            <a:spLocks noGrp="1"/>
          </p:cNvSpPr>
          <p:nvPr>
            <p:ph sz="half" idx="1"/>
          </p:nvPr>
        </p:nvSpPr>
        <p:spPr>
          <a:xfrm>
            <a:off x="513348" y="1459198"/>
            <a:ext cx="4213220" cy="4486275"/>
          </a:xfrm>
        </p:spPr>
        <p:txBody>
          <a:bodyPr vert="horz" lIns="91440" tIns="45720" rIns="91440" bIns="45720" rtlCol="0" anchor="t">
            <a:noAutofit/>
          </a:bodyPr>
          <a:lstStyle/>
          <a:p>
            <a:pPr marL="0" indent="0">
              <a:buNone/>
            </a:pPr>
            <a:r>
              <a:rPr lang="en-US" sz="1200"/>
              <a:t>You will have regular opportunities for advancement. For enlisted Airmen, a typical  promotion timeline looks like this:</a:t>
            </a:r>
          </a:p>
          <a:p>
            <a:pPr marL="0" indent="0" algn="ctr">
              <a:buNone/>
            </a:pPr>
            <a:r>
              <a:rPr lang="en-US" sz="1200" u="sng"/>
              <a:t>E-1 to E-4 Promotions</a:t>
            </a:r>
          </a:p>
          <a:p>
            <a:r>
              <a:rPr lang="en-US" sz="1200"/>
              <a:t>Airman Basic (E-1) is eligible for promotion to Airman (E-2) with six months’ time-in-grade.</a:t>
            </a:r>
          </a:p>
          <a:p>
            <a:r>
              <a:rPr lang="en-US" sz="1200"/>
              <a:t>E-2 is eligible for promotion to Airman First Class (E-3) with 10 months’ time-in-grade.</a:t>
            </a:r>
          </a:p>
          <a:p>
            <a:r>
              <a:rPr lang="en-US" sz="1200"/>
              <a:t>E-3 is eligible for promotion to Senior Airman (E-4) within 18 to 24 months’ time-in-grade (depending on earlier promotions).</a:t>
            </a:r>
          </a:p>
          <a:p>
            <a:pPr marL="0" indent="0" algn="ctr">
              <a:buNone/>
            </a:pPr>
            <a:r>
              <a:rPr lang="en-US" sz="1200" u="sng"/>
              <a:t>E-5 + Promotions</a:t>
            </a:r>
          </a:p>
          <a:p>
            <a:pPr marL="0" indent="0" algn="just">
              <a:buNone/>
            </a:pPr>
            <a:r>
              <a:rPr lang="en-US" sz="1200"/>
              <a:t>Promotion to Staff Sergeant (E-5) and beyond is based on how hard you study and apply yourself.</a:t>
            </a:r>
          </a:p>
          <a:p>
            <a:pPr marL="0" indent="0" algn="just">
              <a:buNone/>
            </a:pPr>
            <a:r>
              <a:rPr lang="en-US" sz="1200"/>
              <a:t>Note that most Airmen take two, 100-question tests. One, commonly called the SKT (Specialty Knowledge Test), is used to compute your job knowledge score. The other, commonly referred to as the PDG (Professional Development Guide), is used to compute your overall Air Force military knowledge. You will have all the study materials that you will need to prepare for these tests.</a:t>
            </a:r>
          </a:p>
          <a:p>
            <a:pPr marL="0" indent="0">
              <a:buNone/>
            </a:pPr>
            <a:endParaRPr lang="en-US"/>
          </a:p>
        </p:txBody>
      </p:sp>
      <p:pic>
        <p:nvPicPr>
          <p:cNvPr id="6" name="Content Placeholder 5" descr="A picture containing table&#10;&#10;Description automatically generated">
            <a:extLst>
              <a:ext uri="{FF2B5EF4-FFF2-40B4-BE49-F238E27FC236}">
                <a16:creationId xmlns:a16="http://schemas.microsoft.com/office/drawing/2014/main" id="{16A2957B-B8AD-4173-8C74-2C6A46486EB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09447" y="1459198"/>
            <a:ext cx="6627232" cy="4749097"/>
          </a:xfrm>
        </p:spPr>
      </p:pic>
      <p:sp>
        <p:nvSpPr>
          <p:cNvPr id="7" name="Date Placeholder 6">
            <a:extLst>
              <a:ext uri="{FF2B5EF4-FFF2-40B4-BE49-F238E27FC236}">
                <a16:creationId xmlns:a16="http://schemas.microsoft.com/office/drawing/2014/main" id="{3F072CD0-7251-430A-ADD9-8403F927F983}"/>
              </a:ext>
            </a:extLst>
          </p:cNvPr>
          <p:cNvSpPr>
            <a:spLocks noGrp="1"/>
          </p:cNvSpPr>
          <p:nvPr>
            <p:ph type="dt" sz="half" idx="10"/>
          </p:nvPr>
        </p:nvSpPr>
        <p:spPr/>
        <p:txBody>
          <a:bodyPr/>
          <a:lstStyle/>
          <a:p>
            <a:fld id="{551DBCB8-D5FB-4D33-B1B3-B3E28D6D4489}" type="datetime1">
              <a:rPr lang="en-US" smtClean="0"/>
              <a:t>5/24/2026</a:t>
            </a:fld>
            <a:endParaRPr lang="en-US"/>
          </a:p>
        </p:txBody>
      </p:sp>
      <p:sp>
        <p:nvSpPr>
          <p:cNvPr id="9" name="Slide Number Placeholder 8">
            <a:extLst>
              <a:ext uri="{FF2B5EF4-FFF2-40B4-BE49-F238E27FC236}">
                <a16:creationId xmlns:a16="http://schemas.microsoft.com/office/drawing/2014/main" id="{D13B0520-89E5-4B98-8DAB-A93ACC0CDDCD}"/>
              </a:ext>
            </a:extLst>
          </p:cNvPr>
          <p:cNvSpPr>
            <a:spLocks noGrp="1"/>
          </p:cNvSpPr>
          <p:nvPr>
            <p:ph type="sldNum" sz="quarter" idx="12"/>
          </p:nvPr>
        </p:nvSpPr>
        <p:spPr/>
        <p:txBody>
          <a:bodyPr/>
          <a:lstStyle/>
          <a:p>
            <a:fld id="{D8FFEE83-99BB-46C6-889A-AD2C22DF1251}" type="slidenum">
              <a:rPr lang="en-US" smtClean="0"/>
              <a:t>8</a:t>
            </a:fld>
            <a:endParaRPr lang="en-US"/>
          </a:p>
        </p:txBody>
      </p:sp>
    </p:spTree>
    <p:extLst>
      <p:ext uri="{BB962C8B-B14F-4D97-AF65-F5344CB8AC3E}">
        <p14:creationId xmlns:p14="http://schemas.microsoft.com/office/powerpoint/2010/main" val="992221971"/>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A6A79A1-4AFE-4A02-ABD1-10055FAA8BB2}"/>
              </a:ext>
            </a:extLst>
          </p:cNvPr>
          <p:cNvSpPr>
            <a:spLocks noGrp="1"/>
          </p:cNvSpPr>
          <p:nvPr>
            <p:ph type="title"/>
          </p:nvPr>
        </p:nvSpPr>
        <p:spPr/>
        <p:txBody>
          <a:bodyPr>
            <a:normAutofit fontScale="90000"/>
          </a:bodyPr>
          <a:lstStyle/>
          <a:p>
            <a:r>
              <a:rPr lang="en-US" b="1"/>
              <a:t>Advancement:</a:t>
            </a:r>
            <a:r>
              <a:rPr lang="en-US"/>
              <a:t> Professional Development</a:t>
            </a:r>
          </a:p>
        </p:txBody>
      </p:sp>
      <p:sp>
        <p:nvSpPr>
          <p:cNvPr id="3" name="Text Placeholder 2">
            <a:extLst>
              <a:ext uri="{FF2B5EF4-FFF2-40B4-BE49-F238E27FC236}">
                <a16:creationId xmlns:a16="http://schemas.microsoft.com/office/drawing/2014/main" id="{EEE3B410-7C0D-4AA0-AF26-374223D340F5}"/>
              </a:ext>
            </a:extLst>
          </p:cNvPr>
          <p:cNvSpPr>
            <a:spLocks noGrp="1"/>
          </p:cNvSpPr>
          <p:nvPr>
            <p:ph type="body" idx="13"/>
          </p:nvPr>
        </p:nvSpPr>
        <p:spPr/>
        <p:txBody>
          <a:bodyPr>
            <a:normAutofit lnSpcReduction="10000"/>
          </a:bodyPr>
          <a:lstStyle/>
          <a:p>
            <a:r>
              <a:rPr lang="en-US"/>
              <a:t>Other Programs</a:t>
            </a:r>
          </a:p>
        </p:txBody>
      </p:sp>
      <p:sp>
        <p:nvSpPr>
          <p:cNvPr id="4" name="Content Placeholder 3">
            <a:extLst>
              <a:ext uri="{FF2B5EF4-FFF2-40B4-BE49-F238E27FC236}">
                <a16:creationId xmlns:a16="http://schemas.microsoft.com/office/drawing/2014/main" id="{6638963D-2FAD-4142-AE3C-667BFE541253}"/>
              </a:ext>
            </a:extLst>
          </p:cNvPr>
          <p:cNvSpPr>
            <a:spLocks noGrp="1"/>
          </p:cNvSpPr>
          <p:nvPr>
            <p:ph sz="half" idx="14"/>
          </p:nvPr>
        </p:nvSpPr>
        <p:spPr>
          <a:xfrm>
            <a:off x="6105519" y="2817282"/>
            <a:ext cx="5262588" cy="1169502"/>
          </a:xfrm>
        </p:spPr>
        <p:txBody>
          <a:bodyPr>
            <a:normAutofit/>
          </a:bodyPr>
          <a:lstStyle/>
          <a:p>
            <a:pPr marL="0" indent="0">
              <a:buNone/>
            </a:pPr>
            <a:r>
              <a:rPr lang="en-US" sz="1200"/>
              <a:t>When you enlist straight out of high school, the Air Force offers exclusive programs and hands-on experience to help you develop your skills and advance in your career. With financial assistance available every step of the way, we provide you with the opportunity to take your training and education as far as you strive to go.</a:t>
            </a:r>
          </a:p>
        </p:txBody>
      </p:sp>
      <p:sp>
        <p:nvSpPr>
          <p:cNvPr id="5" name="Text Placeholder 4">
            <a:extLst>
              <a:ext uri="{FF2B5EF4-FFF2-40B4-BE49-F238E27FC236}">
                <a16:creationId xmlns:a16="http://schemas.microsoft.com/office/drawing/2014/main" id="{255A0635-4128-4216-9072-28582CD06DD5}"/>
              </a:ext>
            </a:extLst>
          </p:cNvPr>
          <p:cNvSpPr>
            <a:spLocks noGrp="1"/>
          </p:cNvSpPr>
          <p:nvPr>
            <p:ph type="body" idx="17"/>
          </p:nvPr>
        </p:nvSpPr>
        <p:spPr/>
        <p:txBody>
          <a:bodyPr>
            <a:normAutofit lnSpcReduction="10000"/>
          </a:bodyPr>
          <a:lstStyle/>
          <a:p>
            <a:r>
              <a:rPr lang="en-US"/>
              <a:t>Professional Military Education</a:t>
            </a:r>
          </a:p>
        </p:txBody>
      </p:sp>
      <p:sp>
        <p:nvSpPr>
          <p:cNvPr id="6" name="Content Placeholder 5">
            <a:extLst>
              <a:ext uri="{FF2B5EF4-FFF2-40B4-BE49-F238E27FC236}">
                <a16:creationId xmlns:a16="http://schemas.microsoft.com/office/drawing/2014/main" id="{9812A90E-27B4-4FD5-82A9-08591E9BE4B6}"/>
              </a:ext>
            </a:extLst>
          </p:cNvPr>
          <p:cNvSpPr>
            <a:spLocks noGrp="1"/>
          </p:cNvSpPr>
          <p:nvPr>
            <p:ph sz="half" idx="18"/>
          </p:nvPr>
        </p:nvSpPr>
        <p:spPr>
          <a:xfrm>
            <a:off x="842951" y="2817284"/>
            <a:ext cx="4817185" cy="1169500"/>
          </a:xfrm>
        </p:spPr>
        <p:txBody>
          <a:bodyPr>
            <a:normAutofit/>
          </a:bodyPr>
          <a:lstStyle/>
          <a:p>
            <a:pPr marL="0" indent="0">
              <a:buNone/>
            </a:pPr>
            <a:r>
              <a:rPr lang="en-US" sz="1200"/>
              <a:t>We pride ourselves in providing every Airman with unsurpassed educational opportunities to develop into even stronger Airmen. We invest time and resources to fuel innovation to help you achieve your goals and bring out your highest potential.</a:t>
            </a:r>
          </a:p>
        </p:txBody>
      </p:sp>
      <p:sp>
        <p:nvSpPr>
          <p:cNvPr id="7" name="Content Placeholder 6">
            <a:extLst>
              <a:ext uri="{FF2B5EF4-FFF2-40B4-BE49-F238E27FC236}">
                <a16:creationId xmlns:a16="http://schemas.microsoft.com/office/drawing/2014/main" id="{0A6521E5-E067-4299-A395-DF0562A44B9D}"/>
              </a:ext>
            </a:extLst>
          </p:cNvPr>
          <p:cNvSpPr>
            <a:spLocks noGrp="1"/>
          </p:cNvSpPr>
          <p:nvPr>
            <p:ph sz="half" idx="25"/>
          </p:nvPr>
        </p:nvSpPr>
        <p:spPr/>
        <p:txBody>
          <a:bodyPr>
            <a:normAutofit/>
          </a:bodyPr>
          <a:lstStyle/>
          <a:p>
            <a:pPr marL="0" indent="0">
              <a:buNone/>
            </a:pPr>
            <a:r>
              <a:rPr lang="en-US" sz="1200"/>
              <a:t>Continued education and training are critical in preparing Airmen to meet emerging challenges throughout their careers. We operate in an unpredictable landscape which requires flexibility and responsiveness in the Air Force’s developmental education processes, resulting in a variety of professional training opportunities for Airmen of all levels. We are focused on making simple, transparent and agile systems that are responsive to the Air Force's and Airmen's training needs so all Airmen can reach their full potential.</a:t>
            </a:r>
          </a:p>
        </p:txBody>
      </p:sp>
      <p:sp>
        <p:nvSpPr>
          <p:cNvPr id="8" name="Date Placeholder 7">
            <a:extLst>
              <a:ext uri="{FF2B5EF4-FFF2-40B4-BE49-F238E27FC236}">
                <a16:creationId xmlns:a16="http://schemas.microsoft.com/office/drawing/2014/main" id="{E68280B5-79AD-45D3-988C-AB6A49B6A5A3}"/>
              </a:ext>
            </a:extLst>
          </p:cNvPr>
          <p:cNvSpPr>
            <a:spLocks noGrp="1"/>
          </p:cNvSpPr>
          <p:nvPr>
            <p:ph type="dt" sz="half" idx="10"/>
          </p:nvPr>
        </p:nvSpPr>
        <p:spPr/>
        <p:txBody>
          <a:bodyPr/>
          <a:lstStyle/>
          <a:p>
            <a:fld id="{A10F5988-B433-414F-AE60-73CF6B163135}" type="datetime1">
              <a:rPr lang="en-US" smtClean="0"/>
              <a:t>5/24/2026</a:t>
            </a:fld>
            <a:endParaRPr lang="en-US"/>
          </a:p>
        </p:txBody>
      </p:sp>
      <p:sp>
        <p:nvSpPr>
          <p:cNvPr id="10" name="Slide Number Placeholder 9">
            <a:extLst>
              <a:ext uri="{FF2B5EF4-FFF2-40B4-BE49-F238E27FC236}">
                <a16:creationId xmlns:a16="http://schemas.microsoft.com/office/drawing/2014/main" id="{AE601D2D-97DE-4A0B-AF07-5292F96BF545}"/>
              </a:ext>
            </a:extLst>
          </p:cNvPr>
          <p:cNvSpPr>
            <a:spLocks noGrp="1"/>
          </p:cNvSpPr>
          <p:nvPr>
            <p:ph type="sldNum" sz="quarter" idx="12"/>
          </p:nvPr>
        </p:nvSpPr>
        <p:spPr/>
        <p:txBody>
          <a:bodyPr/>
          <a:lstStyle/>
          <a:p>
            <a:fld id="{D8FFEE83-99BB-46C6-889A-AD2C22DF1251}" type="slidenum">
              <a:rPr lang="en-US" smtClean="0"/>
              <a:t>9</a:t>
            </a:fld>
            <a:endParaRPr lang="en-US"/>
          </a:p>
        </p:txBody>
      </p:sp>
    </p:spTree>
    <p:extLst>
      <p:ext uri="{BB962C8B-B14F-4D97-AF65-F5344CB8AC3E}">
        <p14:creationId xmlns:p14="http://schemas.microsoft.com/office/powerpoint/2010/main" val="3008879050"/>
      </p:ext>
    </p:extLst>
  </p:cSld>
  <p:clrMapOvr>
    <a:masterClrMapping/>
  </p:clrMapOvr>
  <p:transition/>
  <p:timing/>
</p:sld>
</file>

<file path=ppt/tags/tag1.xml><?xml version="1.0" encoding="utf-8"?>
<p:tagLst xmlns:p="http://schemas.openxmlformats.org/presentationml/2006/main">
  <p:tag name="AS_NET" val="6.0.36"/>
  <p:tag name="AS_OS" val="Microsoft Windows NT 10.0.20348.0"/>
  <p:tag name="AS_RELEASE_DATE" val="2021.11.14"/>
  <p:tag name="AS_TITLE" val="Aspose.Slides for .NET5"/>
  <p:tag name="AS_VERSION" val="21.11"/>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pen Sans">
      <a:majorFont>
        <a:latin typeface="Open Sans"/>
        <a:ea typeface="Open Sans"/>
        <a:cs typeface="Arial"/>
      </a:majorFont>
      <a:minorFont>
        <a:latin typeface="Open Sans"/>
        <a:ea typeface="Open San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320</Paragraphs>
  <Slides>37</Slides>
  <Notes>1</Notes>
  <TotalTime>2355</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37</vt:i4>
      </vt:variant>
    </vt:vector>
  </HeadingPairs>
  <TitlesOfParts>
    <vt:vector baseType="lpstr" size="44">
      <vt:lpstr>Arial</vt:lpstr>
      <vt:lpstr>Open Sans</vt:lpstr>
      <vt:lpstr>Calibri Light</vt:lpstr>
      <vt:lpstr>Calibri</vt:lpstr>
      <vt:lpstr>Times New Roman</vt:lpstr>
      <vt:lpstr>Roboto</vt:lpstr>
      <vt:lpstr>Office Theme</vt:lpstr>
      <vt:lpstr>Benefits Report</vt:lpstr>
      <vt:lpstr>Money: Income</vt:lpstr>
      <vt:lpstr>Money: Income</vt:lpstr>
      <vt:lpstr>Money: Pay Increases</vt:lpstr>
      <vt:lpstr>Money: Pay Increases</vt:lpstr>
      <vt:lpstr>PowerPoint Presentation</vt:lpstr>
      <vt:lpstr>Money: Membership Perks</vt:lpstr>
      <vt:lpstr>Advancement: Promotions</vt:lpstr>
      <vt:lpstr>Advancement: Professional Development</vt:lpstr>
      <vt:lpstr>Advancement: Commissioning Programs</vt:lpstr>
      <vt:lpstr>Advancement: Pay Grade to Civilian Job Level Comparison</vt:lpstr>
      <vt:lpstr>Travel: Current Air Force Programs</vt:lpstr>
      <vt:lpstr>Travel: Information, Tickets &amp; Travel</vt:lpstr>
      <vt:lpstr>Training</vt:lpstr>
      <vt:lpstr>PowerPoint Presentation</vt:lpstr>
      <vt:lpstr>Training: Example Resume</vt:lpstr>
      <vt:lpstr>Training: Example Resume</vt:lpstr>
      <vt:lpstr>Training: Example Resume</vt:lpstr>
      <vt:lpstr>Education: A Path to Higher Learning</vt:lpstr>
      <vt:lpstr>Education: Programs</vt:lpstr>
      <vt:lpstr>Education: Programs (Cont.)</vt:lpstr>
      <vt:lpstr>Education: School Funding Benefits</vt:lpstr>
      <vt:lpstr>Education: Understanding Student Loans</vt:lpstr>
      <vt:lpstr>Recreation: Physical, Base, Outdoor &amp; State Recreation</vt:lpstr>
      <vt:lpstr>Recreation: Time for Recreation</vt:lpstr>
      <vt:lpstr>Satisfaction</vt:lpstr>
      <vt:lpstr>Satisfaction: Belonging</vt:lpstr>
      <vt:lpstr>Security: Job Security</vt:lpstr>
      <vt:lpstr>Security: Medical Care</vt:lpstr>
      <vt:lpstr>Security: Medical Care</vt:lpstr>
      <vt:lpstr>Security: Blended Retirement System</vt:lpstr>
      <vt:lpstr>Security: Blended Retirement System (Cont.)</vt:lpstr>
      <vt:lpstr>Security: Mid-Career Continuation Pay</vt:lpstr>
      <vt:lpstr>Security: Full Retired Pay Annuity for Life</vt:lpstr>
      <vt:lpstr>Security: Full Retired Pay Annuity for Life (Cont.)</vt:lpstr>
      <vt:lpstr>Applicant Timeline</vt:lpstr>
      <vt:lpstr>Applicant Timeline</vt:lpstr>
    </vt:vector>
  </TitlesOfParts>
  <LinksUpToDate>0</LinksUpToDate>
  <SharedDoc>0</SharedDoc>
  <HyperlinksChanged>0</HyperlinksChanged>
  <Application>Aspose.Slides for .NET</Application>
  <AppVersion>21.1100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Benefits Report</dc:title>
  <dc:creator>Colin Dunlap</dc:creator>
  <cp:lastModifiedBy>Sharri Justice</cp:lastModifiedBy>
  <cp:revision>60</cp:revision>
  <dcterms:created xsi:type="dcterms:W3CDTF">2020-11-12T19:42:21Z</dcterms:created>
  <dcterms:modified xsi:type="dcterms:W3CDTF">2026-05-24T16:40:59Z</dcterms:modified>
</cp:coreProperties>
</file>