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Sean Curry</a:t>
            </a:r>
          </a:p>
          <a:p>
            <a:r>
              <a:rPr lang="en-US" i="1"/>
              <a:t>For an Air Force Active enlistment.</a:t>
            </a:r>
          </a:p>
          <a:p>
            <a:endParaRPr lang="en-US" i="1"/>
          </a:p>
          <a:p>
            <a:endParaRPr lang="en-US" i="1"/>
          </a:p>
          <a:p>
            <a:r>
              <a:rPr lang="en-US" b="1"/>
              <a:t>Recruiter</a:t>
            </a:r>
            <a:r>
              <a:rPr lang="en-US"/>
              <a:t>: TSgt Allen Greenhill</a:t>
            </a:r>
          </a:p>
          <a:p>
            <a:r>
              <a:rPr lang="en-US" b="1"/>
              <a:t>Email</a:t>
            </a:r>
            <a:r>
              <a:rPr lang="en-US"/>
              <a:t>: allen.greenhill@us.af.mil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4/3/2026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4/3/2026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4/3/2026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4/3/2026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4/3/2026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4/3/2026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Water And Fuel Systems Maintenance  - 3E4X1</a:t>
            </a:r>
          </a:p>
          <a:p>
            <a:pPr marL="0" indent="0">
              <a:buNone/>
            </a:pPr>
            <a:r>
              <a:rPr lang="en-US" sz="1400" b="1"/>
              <a:t>AFSC Description</a:t>
            </a:r>
            <a:r>
              <a:rPr lang="en-US" sz="1400"/>
              <a:t>: </a:t>
            </a:r>
            <a:r>
              <a:rPr lang="en-US" sz="1200"/>
              <a:t>Installs, inspects, maintains, troubleshoots, modifies, repairs, and manages plumbing, water distribution, wastewater collection systems, water and wastewater treatment systems, fire suppression, backflow prevention systems, natural gas distribution systems, liquid fuel storage, distribution, and dispensing systems. Complies with environmental and safety regulations. Related DoD Occupational Subgroups: 172000.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Mechanical &amp; Electrical Technology(4VGA)</a:t>
            </a:r>
            <a:r>
              <a:rPr lang="en-US" sz="1400"/>
              <a:t>.</a:t>
            </a:r>
          </a:p>
          <a:p>
            <a:pPr marL="0" indent="0">
              <a:buNone/>
            </a:pPr>
            <a:r>
              <a:rPr lang="en-US" sz="1200"/>
              <a:t>The </a:t>
            </a:r>
            <a:r>
              <a:rPr lang="en-US" sz="1200" b="1"/>
              <a:t>Mechanical &amp; Electrical Technology(4VGA)</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4/3/2026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85000" lnSpcReduction="20000"/>
          </a:bodyPr>
          <a:lstStyle/>
          <a:p>
            <a:pPr marL="0" indent="0">
              <a:buNone/>
            </a:pPr>
            <a:r>
              <a:rPr lang="en-US" sz="1600" b="1"/>
              <a:t>Training and Credentials</a:t>
            </a:r>
          </a:p>
          <a:p>
            <a:pPr marL="0" indent="0">
              <a:buNone/>
            </a:pPr>
            <a:r>
              <a:rPr lang="en-US" sz="1200"/>
              <a:t>In addition to your </a:t>
            </a:r>
            <a:r>
              <a:rPr lang="en-US" sz="1200" b="1"/>
              <a:t>Mechanical &amp; Electrical Technology(4VGA)</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Certified In Plumbing Design (Cpd), Registered Hazardous Substances Specialist (Rhss), Certified Safety Specialist (Wso-Css), Certified Environmental Health Technician (Ceht), Water Treatment Operator - Class I, Water Collection And Analysis -Class I, Industrial Waste Operator - Level I, Iapmo - Residential Plumbing Inspector, Iapmo - Commercial Plumbing Inspector, Iso 9001 Lead Auditor - Quality Certification, Iso 9001 Foundation - Quality Certification, Api Tes Tank Entry Supervisor Certification Program, Api 571 Corrosion And Materials, Api 577 Welding Inspection And Metallurgy, Api 580 Risk-Based Inspection, Star Plumbing Mastery, Certified Hazardous Materials Technician Level I (Wso-Chmt I), Certified Hazardous Materials Technician Level Ii (Wso-Chmt Ii), Biological Industrial Waste Operator - Class I, Biological Industrial Waste Operator - Class Ii, Biological Industrial Waste Operator - Class Iii, Biological Industrial Waste Operator - Class Iv, Physical/Chemical Industrial Waste Operator - Class I, Physical/Chemical Industrial Waste Operator - Class Ii, Physical/Chemical Industrial Waste Operator - Class Iv, Physical/Chemical Industrial Waste Operator - Class Iii, Wastewater Laboratory Analyst - Class Ii, Wastewater Laboratory Analyst - Class Iii, Wastewater Laboratory Analyst - Class Iv, Plant Maintenance Technologist Class I, Plant Maintenance Technologist Class Ii, Plant Maintenance Technologist Class Iii, Qro - Certification For Municipal Solid Waste Combustion Facilities Operator, Class A Ust System Operator - Au, Class B Ust System Operator - Bu, Water Distribution Operator Class I, Wastewater Laboratory Analyst - Class I, Wastewater Treatment Operator - Class Iv, Water Laboratory Analyst, Board Certified Environmental Engineer (Bcee) - Water Supply/Wastewater Engineering, Iapmo - Plumbing Plans Examiner, Fundamentals Of Engineering (Fe) Exam - Chemical, Fundamentals Of Engineering (Fe) Exam - Environmental, Fundamentals Of Engineering (Fe) Exam - Mechanical, Fundamentals Of Engineering (Fe) Exam - Other Disciplines, Principles And Practice Of Engineering (Pe) Exam - Control Systems, Principles And Practice Of Engineering (Pe) Exam - Environmental, Principles And Practice Of Engineering (Pe) Exam - Fire Protection, Principles And Practice Of Engineering (Pe) Exam - Mechanical, Industrial Hydraulic Technician (Iht), Mobile Hydraulic Technician (Mht), Residential Plumbing Inspector - P1, Cathodic Protection Specialist, Cathodic Protection Technician, Certified Ground Water Professional, Certified Pump Installer (Cpi), Master Ground Water Contractor (Mgwc), Certified Lubrication Specialist (Cls), Registered Construction Inspector: Division Iii: Specialty - Plumbing, Very Small Water System Operator, Api 510 Pressure Vessel Inspector, Api 570 Piping Inspector, Api 936 Refractory Personnel, Api 653 Above Ground Storage Tank Inspector, Certified Water Technologist (Cwt), Certified Water Specialist (Cws), Certified Installer (Ci), Certified Contractual Operator (Cco), Plumbing Plans Examiner - P3, Commercial Plumbing Inspector - P2, Certified Associate In Project Management (Capm), Certified Maintenance And Reliability Professionals (Cmrp), Certified Maintenance And Reliability Technician (Cmrt), Journey Level Plumber, Journey Level Pipefitter-Steamfitter, Star Steamfitting-Pipefitting Mastery, Certified Installer Of Onsite Wastewater Treatment Systems, Certified Inspector (Ci), Ust Cathodic Protection - U4, Ust System Operator - U6, Building Construction: Water/Wastewater Plants - Level I, Building Construction: Water/Wastewater Plants - Level Ii, Building Construction: Water/Wastewater Plants - Level Iii, Building Construction: Water/Wastewater Plants - Level Iv, Fire Protection: Inspection And Testing Of Water-Based Systems - Level I, Fire Protection: Inspection And Testing Of Water-Based Systems - Level Ii, Fire Protection: Inspection And Testing Of Water-Based Systems - Level Iii, Fire Protection: Special Hazards Suppression Systems - Level I, Fire Protection: Special Hazards Suppression Systems - Level Ii</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4/3/2026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4/3/2026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1</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5</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4/3/2026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4/3/2026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$135,476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4/3/2026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4/3/2026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University At Buffalo</a:t>
            </a:r>
            <a:r>
              <a:rPr lang="en-US"/>
              <a:t> and graduate in </a:t>
            </a:r>
            <a:r>
              <a:rPr lang="en-US" b="1"/>
              <a:t>4 years</a:t>
            </a:r>
            <a:r>
              <a:rPr lang="en-US"/>
              <a:t>, I could receive </a:t>
            </a:r>
            <a:r>
              <a:rPr lang="en-US" b="1"/>
              <a:t>$135,476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4/3/2026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$135,476</a:t>
            </a:r>
            <a:r>
              <a:rPr lang="en-US"/>
              <a:t> cost to attend </a:t>
            </a:r>
            <a:r>
              <a:rPr lang="en-US" b="1"/>
              <a:t>University At Buffalo</a:t>
            </a:r>
            <a:r>
              <a:rPr lang="en-US"/>
              <a:t> for </a:t>
            </a:r>
            <a:r>
              <a:rPr lang="en-US" b="1"/>
              <a:t>4 years</a:t>
            </a:r>
            <a:r>
              <a:rPr lang="en-US"/>
              <a:t> could range between </a:t>
            </a:r>
            <a:r>
              <a:rPr lang="en-US" b="1"/>
              <a:t>$2,434</a:t>
            </a:r>
            <a:r>
              <a:rPr lang="en-US"/>
              <a:t> per month and </a:t>
            </a:r>
            <a:r>
              <a:rPr lang="en-US" b="1"/>
              <a:t>$873</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4/3/2026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$873</a:t>
                      </a:r>
                    </a:p>
                  </a:txBody>
                  <a:tcPr anchor="ctr">
                    <a:solidFill>
                      <a:srgbClr val="F2F2F2"/>
                    </a:solidFill>
                  </a:tcPr>
                </a:tc>
                <a:tc>
                  <a:txBody>
                    <a:bodyPr vert="horz" wrap="square"/>
                    <a:lstStyle/>
                    <a:p>
                      <a:pPr algn="ctr"/>
                      <a:r>
                        <a:rPr lang="en-US" sz="1400"/>
                        <a:t>$932</a:t>
                      </a:r>
                    </a:p>
                  </a:txBody>
                  <a:tcPr anchor="ctr">
                    <a:solidFill>
                      <a:srgbClr val="F2F2F2"/>
                    </a:solidFill>
                  </a:tcPr>
                </a:tc>
                <a:tc>
                  <a:txBody>
                    <a:bodyPr vert="horz" wrap="square"/>
                    <a:lstStyle/>
                    <a:p>
                      <a:pPr algn="ctr"/>
                      <a:r>
                        <a:rPr lang="en-US" sz="1400"/>
                        <a:t>$1,071</a:t>
                      </a:r>
                    </a:p>
                  </a:txBody>
                  <a:tcPr anchor="ctr">
                    <a:solidFill>
                      <a:srgbClr val="F2F2F2"/>
                    </a:solidFill>
                  </a:tcPr>
                </a:tc>
                <a:tc>
                  <a:txBody>
                    <a:bodyPr vert="horz" wrap="square"/>
                    <a:lstStyle/>
                    <a:p>
                      <a:pPr algn="ctr"/>
                      <a:r>
                        <a:rPr lang="en-US" sz="1400"/>
                        <a:t>$1,404</a:t>
                      </a:r>
                    </a:p>
                  </a:txBody>
                  <a:tcPr anchor="ctr">
                    <a:solidFill>
                      <a:srgbClr val="F2F2F2"/>
                    </a:solidFill>
                  </a:tcPr>
                </a:tc>
                <a:tc>
                  <a:txBody>
                    <a:bodyPr vert="horz" wrap="square"/>
                    <a:lstStyle/>
                    <a:p>
                      <a:pPr algn="ctr"/>
                      <a:r>
                        <a:rPr lang="en-US" sz="1400"/>
                        <a:t>$2,434</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$126,386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$88,185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$57,364</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$33,010</a:t>
                      </a:r>
                    </a:p>
                  </a:txBody>
                  <a:tcPr anchor="ctr">
                    <a:solidFill>
                      <a:schemeClr val="bg1"/>
                    </a:solidFill>
                  </a:tcPr>
                </a:tc>
                <a:tc>
                  <a:txBody>
                    <a:bodyPr vert="horz" wrap="square"/>
                    <a:lstStyle/>
                    <a:p>
                      <a:pPr algn="ctr"/>
                      <a:r>
                        <a:rPr lang="en-US" sz="1400"/>
                        <a:t>$10,584</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$261,862</a:t>
                      </a:r>
                    </a:p>
                  </a:txBody>
                  <a:tcPr anchor="ctr">
                    <a:solidFill>
                      <a:srgbClr val="F2F2F2"/>
                    </a:solidFill>
                  </a:tcPr>
                </a:tc>
                <a:tc>
                  <a:txBody>
                    <a:bodyPr vert="horz" wrap="square"/>
                    <a:lstStyle/>
                    <a:p>
                      <a:pPr algn="ctr"/>
                      <a:r>
                        <a:rPr lang="en-US" sz="1400"/>
                        <a:t>$223,661</a:t>
                      </a:r>
                    </a:p>
                  </a:txBody>
                  <a:tcPr anchor="ctr">
                    <a:solidFill>
                      <a:srgbClr val="F2F2F2"/>
                    </a:solidFill>
                  </a:tcPr>
                </a:tc>
                <a:tc>
                  <a:txBody>
                    <a:bodyPr vert="horz" wrap="square"/>
                    <a:lstStyle/>
                    <a:p>
                      <a:pPr algn="ctr"/>
                      <a:r>
                        <a:rPr lang="en-US" sz="1400"/>
                        <a:t>$192,840</a:t>
                      </a:r>
                    </a:p>
                  </a:txBody>
                  <a:tcPr anchor="ctr">
                    <a:solidFill>
                      <a:srgbClr val="F2F2F2"/>
                    </a:solidFill>
                  </a:tcPr>
                </a:tc>
                <a:tc>
                  <a:txBody>
                    <a:bodyPr vert="horz" wrap="square"/>
                    <a:lstStyle/>
                    <a:p>
                      <a:pPr algn="ctr"/>
                      <a:r>
                        <a:rPr lang="en-US" sz="1400"/>
                        <a:t>$168,486</a:t>
                      </a:r>
                    </a:p>
                  </a:txBody>
                  <a:tcPr anchor="ctr">
                    <a:solidFill>
                      <a:srgbClr val="F2F2F2"/>
                    </a:solidFill>
                  </a:tcPr>
                </a:tc>
                <a:tc>
                  <a:txBody>
                    <a:bodyPr vert="horz" wrap="square"/>
                    <a:lstStyle/>
                    <a:p>
                      <a:pPr algn="ctr"/>
                      <a:r>
                        <a:rPr lang="en-US" sz="1400"/>
                        <a:t>$146,060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$335,721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$286,745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$247,231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$216,008</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$187,256</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4/3/2026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4/3/2026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4/3/2026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4/3/2026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Associate's Degree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4/3/2026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4/3/2026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$31,971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$20,871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$4,708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$63,951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$255,803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$35,547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$21,554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$5,298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$68,656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$411,937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$59,658</a:t>
            </a:r>
            <a:r>
              <a:rPr lang="en-US" sz="1200">
                <a:ea typeface="+mn-lt"/>
                <a:cs typeface="+mn-lt"/>
              </a:rPr>
              <a:t> during my first year, working up to $72,935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$59,658</a:t>
            </a:r>
            <a:r>
              <a:rPr lang="en-US" sz="1200">
                <a:ea typeface="+mn-lt"/>
                <a:cs typeface="+mn-lt"/>
              </a:rPr>
              <a:t> during my first year, working up to </a:t>
            </a:r>
            <a:r>
              <a:rPr lang="en-US" sz="1200" b="1">
                <a:ea typeface="+mn-lt"/>
                <a:cs typeface="+mn-lt"/>
              </a:rPr>
              <a:t>$81,380</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4/3/2026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4/3/2026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4/3/2026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$1,445,940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4/3/2026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4/3/2026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4/3/2026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4/3/2026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4/3/2026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4/3/2026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4/3/2026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4/3/2026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4/3/2026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4/3/2026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4/3/2026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4/3/2026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2026-04-03T14:03:51Z</dcterms:modified>
</cp:coreProperties>
</file>