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Central Illinois</a:t>
            </a:r>
          </a:p>
          <a:p>
            <a:r>
              <a:rPr lang="en-US" i="1"/>
              <a:t>For an Air Force Active enlistment.</a:t>
            </a:r>
          </a:p>
          <a:p>
            <a:endParaRPr lang="en-US" i="1"/>
          </a:p>
          <a:p>
            <a:endParaRPr lang="en-US" i="1"/>
          </a:p>
          <a:p>
            <a:r>
              <a:rPr lang="en-US" b="1"/>
              <a:t>Recruiter</a:t>
            </a:r>
            <a:r>
              <a:rPr lang="en-US"/>
              <a:t>: Michael Hernandez</a:t>
            </a:r>
          </a:p>
          <a:p>
            <a:r>
              <a:rPr lang="en-US" b="1"/>
              <a:t>Email</a:t>
            </a:r>
            <a:r>
              <a:rPr lang="en-US"/>
              <a:t>: michael.hernandez.18@us.af.mil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5/22/2026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5/22/2026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5/22/2026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5/22/2026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5/22/2026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5/22/2026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5/22/2026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5/22/2026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5/22/2026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3</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6 Year Contract</a:t>
            </a:r>
          </a:p>
          <a:p>
            <a:pPr marL="0" indent="0">
              <a:buNone/>
            </a:pPr>
            <a:r>
              <a:rPr lang="en-US" sz="1200"/>
              <a:t>Achievement Level: 7</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5/22/2026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5/22/2026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$151,316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5/22/2026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5/22/2026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Northern Illinois University</a:t>
            </a:r>
            <a:r>
              <a:rPr lang="en-US"/>
              <a:t> and graduate in </a:t>
            </a:r>
            <a:r>
              <a:rPr lang="en-US" b="1"/>
              <a:t>4 years</a:t>
            </a:r>
            <a:r>
              <a:rPr lang="en-US"/>
              <a:t>, I could receive </a:t>
            </a:r>
            <a:r>
              <a:rPr lang="en-US" b="1"/>
              <a:t>$151,316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5/22/2026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$151,316</a:t>
            </a:r>
            <a:r>
              <a:rPr lang="en-US"/>
              <a:t> cost to attend </a:t>
            </a:r>
            <a:r>
              <a:rPr lang="en-US" b="1"/>
              <a:t>Northern Illinois University</a:t>
            </a:r>
            <a:r>
              <a:rPr lang="en-US"/>
              <a:t> for </a:t>
            </a:r>
            <a:r>
              <a:rPr lang="en-US" b="1"/>
              <a:t>4 years</a:t>
            </a:r>
            <a:r>
              <a:rPr lang="en-US"/>
              <a:t> could range between </a:t>
            </a:r>
            <a:r>
              <a:rPr lang="en-US" b="1"/>
              <a:t>$2,719</a:t>
            </a:r>
            <a:r>
              <a:rPr lang="en-US"/>
              <a:t> per month and </a:t>
            </a:r>
            <a:r>
              <a:rPr lang="en-US" b="1"/>
              <a:t>$975</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5/22/2026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$151,316</a:t>
                      </a:r>
                    </a:p>
                  </a:txBody>
                  <a:tcPr anchor="ctr">
                    <a:solidFill>
                      <a:srgbClr val="F2F2F2"/>
                    </a:solidFill>
                  </a:tcPr>
                </a:tc>
                <a:tc>
                  <a:txBody>
                    <a:bodyPr vert="horz" wrap="square"/>
                    <a:lstStyle/>
                    <a:p>
                      <a:pPr algn="ctr"/>
                      <a:r>
                        <a:rPr lang="en-US" sz="1400"/>
                        <a:t>$151,316</a:t>
                      </a:r>
                    </a:p>
                  </a:txBody>
                  <a:tcPr anchor="ctr">
                    <a:solidFill>
                      <a:srgbClr val="F2F2F2"/>
                    </a:solidFill>
                  </a:tcPr>
                </a:tc>
                <a:tc>
                  <a:txBody>
                    <a:bodyPr vert="horz" wrap="square"/>
                    <a:lstStyle/>
                    <a:p>
                      <a:pPr algn="ctr"/>
                      <a:r>
                        <a:rPr lang="en-US" sz="1400"/>
                        <a:t>$151,316</a:t>
                      </a:r>
                    </a:p>
                  </a:txBody>
                  <a:tcPr anchor="ctr">
                    <a:solidFill>
                      <a:srgbClr val="F2F2F2"/>
                    </a:solidFill>
                  </a:tcPr>
                </a:tc>
                <a:tc>
                  <a:txBody>
                    <a:bodyPr vert="horz" wrap="square"/>
                    <a:lstStyle/>
                    <a:p>
                      <a:pPr algn="ctr"/>
                      <a:r>
                        <a:rPr lang="en-US" sz="1400"/>
                        <a:t>$151,316</a:t>
                      </a:r>
                    </a:p>
                  </a:txBody>
                  <a:tcPr anchor="ctr">
                    <a:solidFill>
                      <a:srgbClr val="F2F2F2"/>
                    </a:solidFill>
                  </a:tcPr>
                </a:tc>
                <a:tc>
                  <a:txBody>
                    <a:bodyPr vert="horz" wrap="square"/>
                    <a:lstStyle/>
                    <a:p>
                      <a:pPr algn="ctr"/>
                      <a:r>
                        <a:rPr lang="en-US" sz="1400"/>
                        <a:t>$151,316</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$975</a:t>
                      </a:r>
                    </a:p>
                  </a:txBody>
                  <a:tcPr anchor="ctr">
                    <a:solidFill>
                      <a:srgbClr val="F2F2F2"/>
                    </a:solidFill>
                  </a:tcPr>
                </a:tc>
                <a:tc>
                  <a:txBody>
                    <a:bodyPr vert="horz" wrap="square"/>
                    <a:lstStyle/>
                    <a:p>
                      <a:pPr algn="ctr"/>
                      <a:r>
                        <a:rPr lang="en-US" sz="1400"/>
                        <a:t>$1,041</a:t>
                      </a:r>
                    </a:p>
                  </a:txBody>
                  <a:tcPr anchor="ctr">
                    <a:solidFill>
                      <a:srgbClr val="F2F2F2"/>
                    </a:solidFill>
                  </a:tcPr>
                </a:tc>
                <a:tc>
                  <a:txBody>
                    <a:bodyPr vert="horz" wrap="square"/>
                    <a:lstStyle/>
                    <a:p>
                      <a:pPr algn="ctr"/>
                      <a:r>
                        <a:rPr lang="en-US" sz="1400"/>
                        <a:t>$1,197</a:t>
                      </a:r>
                    </a:p>
                  </a:txBody>
                  <a:tcPr anchor="ctr">
                    <a:solidFill>
                      <a:srgbClr val="F2F2F2"/>
                    </a:solidFill>
                  </a:tcPr>
                </a:tc>
                <a:tc>
                  <a:txBody>
                    <a:bodyPr vert="horz" wrap="square"/>
                    <a:lstStyle/>
                    <a:p>
                      <a:pPr algn="ctr"/>
                      <a:r>
                        <a:rPr lang="en-US" sz="1400"/>
                        <a:t>$1,568</a:t>
                      </a:r>
                    </a:p>
                  </a:txBody>
                  <a:tcPr anchor="ctr">
                    <a:solidFill>
                      <a:srgbClr val="F2F2F2"/>
                    </a:solidFill>
                  </a:tcPr>
                </a:tc>
                <a:tc>
                  <a:txBody>
                    <a:bodyPr vert="horz" wrap="square"/>
                    <a:lstStyle/>
                    <a:p>
                      <a:pPr algn="ctr"/>
                      <a:r>
                        <a:rPr lang="en-US" sz="1400"/>
                        <a:t>$2,719</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$141,163</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$98,496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$64,072</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$36,870</a:t>
                      </a:r>
                    </a:p>
                  </a:txBody>
                  <a:tcPr anchor="ctr">
                    <a:solidFill>
                      <a:schemeClr val="bg1"/>
                    </a:solidFill>
                  </a:tcPr>
                </a:tc>
                <a:tc>
                  <a:txBody>
                    <a:bodyPr vert="horz" wrap="square"/>
                    <a:lstStyle/>
                    <a:p>
                      <a:pPr algn="ctr"/>
                      <a:r>
                        <a:rPr lang="en-US" sz="1400"/>
                        <a:t>$11,821</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$292,479</a:t>
                      </a:r>
                    </a:p>
                  </a:txBody>
                  <a:tcPr anchor="ctr">
                    <a:solidFill>
                      <a:srgbClr val="F2F2F2"/>
                    </a:solidFill>
                  </a:tcPr>
                </a:tc>
                <a:tc>
                  <a:txBody>
                    <a:bodyPr vert="horz" wrap="square"/>
                    <a:lstStyle/>
                    <a:p>
                      <a:pPr algn="ctr"/>
                      <a:r>
                        <a:rPr lang="en-US" sz="1400"/>
                        <a:t>$249,812</a:t>
                      </a:r>
                    </a:p>
                  </a:txBody>
                  <a:tcPr anchor="ctr">
                    <a:solidFill>
                      <a:srgbClr val="F2F2F2"/>
                    </a:solidFill>
                  </a:tcPr>
                </a:tc>
                <a:tc>
                  <a:txBody>
                    <a:bodyPr vert="horz" wrap="square"/>
                    <a:lstStyle/>
                    <a:p>
                      <a:pPr algn="ctr"/>
                      <a:r>
                        <a:rPr lang="en-US" sz="1400"/>
                        <a:t>$215,388</a:t>
                      </a:r>
                    </a:p>
                  </a:txBody>
                  <a:tcPr anchor="ctr">
                    <a:solidFill>
                      <a:srgbClr val="F2F2F2"/>
                    </a:solidFill>
                  </a:tcPr>
                </a:tc>
                <a:tc>
                  <a:txBody>
                    <a:bodyPr vert="horz" wrap="square"/>
                    <a:lstStyle/>
                    <a:p>
                      <a:pPr algn="ctr"/>
                      <a:r>
                        <a:rPr lang="en-US" sz="1400"/>
                        <a:t>$188,186</a:t>
                      </a:r>
                    </a:p>
                  </a:txBody>
                  <a:tcPr anchor="ctr">
                    <a:solidFill>
                      <a:srgbClr val="F2F2F2"/>
                    </a:solidFill>
                  </a:tcPr>
                </a:tc>
                <a:tc>
                  <a:txBody>
                    <a:bodyPr vert="horz" wrap="square"/>
                    <a:lstStyle/>
                    <a:p>
                      <a:pPr algn="ctr"/>
                      <a:r>
                        <a:rPr lang="en-US" sz="1400"/>
                        <a:t>$163,137</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$374,974</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$320,272</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$276,138</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$241,264</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$209,150</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5/22/2026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5/22/2026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5/22/2026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5/22/2026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Some College</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5/22/2026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5/22/2026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$38,110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$25,011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$6,753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$78,839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$315,356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$41,172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$25,808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$7,378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$83,380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$500,281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$73,742</a:t>
            </a:r>
            <a:r>
              <a:rPr lang="en-US" sz="1200">
                <a:ea typeface="+mn-lt"/>
                <a:cs typeface="+mn-lt"/>
              </a:rPr>
              <a:t> during my first year, working up to $89,658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$73,742</a:t>
            </a:r>
            <a:r>
              <a:rPr lang="en-US" sz="1200">
                <a:ea typeface="+mn-lt"/>
                <a:cs typeface="+mn-lt"/>
              </a:rPr>
              <a:t> during my first year, working up to </a:t>
            </a:r>
            <a:r>
              <a:rPr lang="en-US" sz="1200" b="1">
                <a:ea typeface="+mn-lt"/>
                <a:cs typeface="+mn-lt"/>
              </a:rPr>
              <a:t>$93,291</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5/22/2026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5/22/2026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5/22/2026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10% Contributions</a:t>
            </a:r>
            <a:r>
              <a:rPr lang="en-US" sz="1400"/>
              <a:t> for </a:t>
            </a:r>
            <a:r>
              <a:rPr lang="en-US" sz="1400" b="1"/>
              <a:t>20 years</a:t>
            </a:r>
            <a:r>
              <a:rPr lang="en-US" sz="1400"/>
              <a:t>, I could have roughly </a:t>
            </a:r>
            <a:r>
              <a:rPr lang="en-US" sz="1400" b="1">
                <a:ea typeface="+mn-lt"/>
                <a:cs typeface="+mn-lt"/>
              </a:rPr>
              <a:t>$2,493,210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5/22/2026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5/22/2026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5/22/2026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5/22/2026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5/22/2026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5/22/2026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5/22/2026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5/22/2026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5/22/2026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5/22/2026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5/22/2026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5/22/2026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2026-05-22T17:01:34Z</dcterms:modified>
</cp:coreProperties>
</file>