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Phoenix</a:t>
            </a:r>
          </a:p>
          <a:p>
            <a:r>
              <a:rPr lang="en-US" i="1"/>
              <a:t>For an Air Force Active enlistment.</a:t>
            </a:r>
          </a:p>
          <a:p>
            <a:endParaRPr lang="en-US" i="1"/>
          </a:p>
          <a:p>
            <a:endParaRPr lang="en-US" i="1"/>
          </a:p>
          <a:p>
            <a:r>
              <a:rPr lang="en-US" b="1"/>
              <a:t>Recruiter</a:t>
            </a:r>
            <a:r>
              <a:rPr lang="en-US"/>
              <a:t>: BrendanSmith</a:t>
            </a:r>
          </a:p>
          <a:p>
            <a:r>
              <a:rPr lang="en-US" b="1"/>
              <a:t>Email</a:t>
            </a:r>
            <a:r>
              <a:rPr lang="en-US"/>
              <a:t>: brendan.smith.9@us.af.mil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5/21/2026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5/21/2026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5/21/2026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5/21/2026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5/21/2026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5/21/2026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In-Flight Refueling - 1A0X1</a:t>
            </a:r>
          </a:p>
          <a:p>
            <a:pPr marL="0" indent="0">
              <a:buNone/>
            </a:pPr>
            <a:r>
              <a:rPr lang="en-US" sz="1400" b="1"/>
              <a:t>AFSC Description</a:t>
            </a:r>
            <a:r>
              <a:rPr lang="en-US" sz="1400"/>
              <a:t>: </a:t>
            </a:r>
            <a:r>
              <a:rPr lang="en-US" sz="1200"/>
              <a:t>Performs in-flight refueling aircrew functions and activities according to flight manuals, checklists, and United States Air Force publications. Related DoD Occupational Subgroup: 105000.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Operations(4VCB)</a:t>
            </a:r>
            <a:r>
              <a:rPr lang="en-US" sz="1400"/>
              <a:t>.</a:t>
            </a:r>
          </a:p>
          <a:p>
            <a:pPr marL="0" indent="0">
              <a:buNone/>
            </a:pPr>
            <a:r>
              <a:rPr lang="en-US" sz="1200"/>
              <a:t>The </a:t>
            </a:r>
            <a:r>
              <a:rPr lang="en-US" sz="1200" b="1"/>
              <a:t>Aviation Operations(4VCB)</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5/21/2026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Aviation Operations(4VCB)</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General Radiotelephone Operator License (Pg), Radar Electronics Technician (Rad), Certified Safety Specialist (Wso-Css), Certified Instructional Trainer (Cit), Certified Hazardous Materials Manager (Chmm), Ncatt Radio Communication Systems (Rcs), Ncatt Dependent Navigation Systems (Dns), Construction Health And Safety Technician (Chst), Certified Aviation Manager (Cam), Certified Electronics Technician - Associate-Level (Associate Cet), Certified Electronics Technician - Journeyman-Level - Communications, Certified Electronics Technician - Journeyman-Level - Computer, Certified Electronics Technician - Journeyman-Level - Industrial, Certified Control Systems Technician - Level Ii (Ccst-Ii), Certified Control Systems Technician - Level Iii (Ccst-Iii), Certified Electronics Technician - Journeyman-Level - Radar, Certified Logistics Technician (Clt (Ae)), Global Logistics Associate (Gla), System Operator Certification, Iso 9001 Foundation - Quality Certification, Certified Governmental Safety Officer (Wso-Cgso), Certified Governmental Safety Specialist (Wso-Cgss), Certified Petroleum Apprentice (Cpa) Level 1, Certified Hazard Control Manager-Security (Chcm-Sec), Certified Emergency Disaster Professional (Cedp), Safety Management Specialist (Sms), Reliability Operator Certification (Rc), Balancing, Interchange, And Transmission Operator Certification (Bt), Transmission Operator Certification (To), Balancing And Interchange Certification (Bi), Certified Quality Improvement Associate (Cqia), Certified Manager Of Quality/Organizational Excellence (Cmq/Oe), Certified Quality Technician (Cqt), Six Sigma Black Belt (Cssbb), Certified In Transportation And Logistics (Ctl), Aircraft Dispatcher, Certified Manager (Cm), Certified Packaging Professional (Cpp), Certified Mail Manager (Cmm), Certified Associate In Materials Handling (Camh), Professional Certified In Materials Handling (Pcmh), Certified Professional Public Buyer (Cppb), Certified Public Procurement Officer (CPPO), Wireless Communications Electronics Technician (Wcm), Certified Fire And Explosion Investigator (Cfei), Occupational Hygiene And Safety Technologist (Ohst), Certified In Production And Inventory Management (Cpim), Incident Safety Officer - Fire Suppression (Iso), Certified Calibration Technician (Cct), Electrical Testing Technician (Ett) - Level Ii, Electrical Testing Technician (Ett) - Level I, Electrical Testing Technician (Ett) - Level Iii, Certified Associate In Project Management (Capm), Certified Maintenance And Reliability Professionals (Cmrp), Avionics Electronics Technician (Avn), Ic3 Digital Literacy Certification (Ic3), Certified Mail And Distribution Systems Manager (Cmdsm), Certified Aerospace Technician Core, Ncatt Aircraft Electronics Technician (Aet), Certified Supply Chain Professional (Cscp), Certified Hazardous Materials Practitioner (Chmp), Certified Professional In Supply Management (Cpsm), Sae Fabricator (Sff),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5/21/2026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5/21/2026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0</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3</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5/21/2026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5/21/2026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$135,476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5/21/2026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5/21/2026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University At Buffalo</a:t>
            </a:r>
            <a:r>
              <a:rPr lang="en-US"/>
              <a:t> and graduate in </a:t>
            </a:r>
            <a:r>
              <a:rPr lang="en-US" b="1"/>
              <a:t>4 years</a:t>
            </a:r>
            <a:r>
              <a:rPr lang="en-US"/>
              <a:t>, I could receive </a:t>
            </a:r>
            <a:r>
              <a:rPr lang="en-US" b="1"/>
              <a:t>$135,476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5/21/2026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$135,476</a:t>
            </a:r>
            <a:r>
              <a:rPr lang="en-US"/>
              <a:t> cost to attend </a:t>
            </a:r>
            <a:r>
              <a:rPr lang="en-US" b="1"/>
              <a:t>University At Buffalo</a:t>
            </a:r>
            <a:r>
              <a:rPr lang="en-US"/>
              <a:t> for </a:t>
            </a:r>
            <a:r>
              <a:rPr lang="en-US" b="1"/>
              <a:t>4 years</a:t>
            </a:r>
            <a:r>
              <a:rPr lang="en-US"/>
              <a:t> could range between </a:t>
            </a:r>
            <a:r>
              <a:rPr lang="en-US" b="1"/>
              <a:t>$2,434</a:t>
            </a:r>
            <a:r>
              <a:rPr lang="en-US"/>
              <a:t> per month and </a:t>
            </a:r>
            <a:r>
              <a:rPr lang="en-US" b="1"/>
              <a:t>$873</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5/21/2026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$135,476</a:t>
                      </a:r>
                    </a:p>
                  </a:txBody>
                  <a:tcPr anchor="ctr">
                    <a:solidFill>
                      <a:srgbClr val="F2F2F2"/>
                    </a:solidFill>
                  </a:tcPr>
                </a:tc>
                <a:tc>
                  <a:txBody>
                    <a:bodyPr vert="horz" wrap="square"/>
                    <a:lstStyle/>
                    <a:p>
                      <a:pPr algn="ctr"/>
                      <a:r>
                        <a:rPr lang="en-US" sz="1400"/>
                        <a:t>$135,476</a:t>
                      </a:r>
                    </a:p>
                  </a:txBody>
                  <a:tcPr anchor="ctr">
                    <a:solidFill>
                      <a:srgbClr val="F2F2F2"/>
                    </a:solidFill>
                  </a:tcPr>
                </a:tc>
                <a:tc>
                  <a:txBody>
                    <a:bodyPr vert="horz" wrap="square"/>
                    <a:lstStyle/>
                    <a:p>
                      <a:pPr algn="ctr"/>
                      <a:r>
                        <a:rPr lang="en-US" sz="1400"/>
                        <a:t>$135,476</a:t>
                      </a:r>
                    </a:p>
                  </a:txBody>
                  <a:tcPr anchor="ctr">
                    <a:solidFill>
                      <a:srgbClr val="F2F2F2"/>
                    </a:solidFill>
                  </a:tcPr>
                </a:tc>
                <a:tc>
                  <a:txBody>
                    <a:bodyPr vert="horz" wrap="square"/>
                    <a:lstStyle/>
                    <a:p>
                      <a:pPr algn="ctr"/>
                      <a:r>
                        <a:rPr lang="en-US" sz="1400"/>
                        <a:t>$135,476</a:t>
                      </a:r>
                    </a:p>
                  </a:txBody>
                  <a:tcPr anchor="ctr">
                    <a:solidFill>
                      <a:srgbClr val="F2F2F2"/>
                    </a:solidFill>
                  </a:tcPr>
                </a:tc>
                <a:tc>
                  <a:txBody>
                    <a:bodyPr vert="horz" wrap="square"/>
                    <a:lstStyle/>
                    <a:p>
                      <a:pPr algn="ctr"/>
                      <a:r>
                        <a:rPr lang="en-US" sz="1400"/>
                        <a:t>$135,476</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$873</a:t>
                      </a:r>
                    </a:p>
                  </a:txBody>
                  <a:tcPr anchor="ctr">
                    <a:solidFill>
                      <a:srgbClr val="F2F2F2"/>
                    </a:solidFill>
                  </a:tcPr>
                </a:tc>
                <a:tc>
                  <a:txBody>
                    <a:bodyPr vert="horz" wrap="square"/>
                    <a:lstStyle/>
                    <a:p>
                      <a:pPr algn="ctr"/>
                      <a:r>
                        <a:rPr lang="en-US" sz="1400"/>
                        <a:t>$932</a:t>
                      </a:r>
                    </a:p>
                  </a:txBody>
                  <a:tcPr anchor="ctr">
                    <a:solidFill>
                      <a:srgbClr val="F2F2F2"/>
                    </a:solidFill>
                  </a:tcPr>
                </a:tc>
                <a:tc>
                  <a:txBody>
                    <a:bodyPr vert="horz" wrap="square"/>
                    <a:lstStyle/>
                    <a:p>
                      <a:pPr algn="ctr"/>
                      <a:r>
                        <a:rPr lang="en-US" sz="1400"/>
                        <a:t>$1,071</a:t>
                      </a:r>
                    </a:p>
                  </a:txBody>
                  <a:tcPr anchor="ctr">
                    <a:solidFill>
                      <a:srgbClr val="F2F2F2"/>
                    </a:solidFill>
                  </a:tcPr>
                </a:tc>
                <a:tc>
                  <a:txBody>
                    <a:bodyPr vert="horz" wrap="square"/>
                    <a:lstStyle/>
                    <a:p>
                      <a:pPr algn="ctr"/>
                      <a:r>
                        <a:rPr lang="en-US" sz="1400"/>
                        <a:t>$1,404</a:t>
                      </a:r>
                    </a:p>
                  </a:txBody>
                  <a:tcPr anchor="ctr">
                    <a:solidFill>
                      <a:srgbClr val="F2F2F2"/>
                    </a:solidFill>
                  </a:tcPr>
                </a:tc>
                <a:tc>
                  <a:txBody>
                    <a:bodyPr vert="horz" wrap="square"/>
                    <a:lstStyle/>
                    <a:p>
                      <a:pPr algn="ctr"/>
                      <a:r>
                        <a:rPr lang="en-US" sz="1400"/>
                        <a:t>$2,434</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$126,386</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$88,185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$57,364</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$33,010</a:t>
                      </a:r>
                    </a:p>
                  </a:txBody>
                  <a:tcPr anchor="ctr">
                    <a:solidFill>
                      <a:schemeClr val="bg1"/>
                    </a:solidFill>
                  </a:tcPr>
                </a:tc>
                <a:tc>
                  <a:txBody>
                    <a:bodyPr vert="horz" wrap="square"/>
                    <a:lstStyle/>
                    <a:p>
                      <a:pPr algn="ctr"/>
                      <a:r>
                        <a:rPr lang="en-US" sz="1400"/>
                        <a:t>$10,584</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$261,862</a:t>
                      </a:r>
                    </a:p>
                  </a:txBody>
                  <a:tcPr anchor="ctr">
                    <a:solidFill>
                      <a:srgbClr val="F2F2F2"/>
                    </a:solidFill>
                  </a:tcPr>
                </a:tc>
                <a:tc>
                  <a:txBody>
                    <a:bodyPr vert="horz" wrap="square"/>
                    <a:lstStyle/>
                    <a:p>
                      <a:pPr algn="ctr"/>
                      <a:r>
                        <a:rPr lang="en-US" sz="1400"/>
                        <a:t>$223,661</a:t>
                      </a:r>
                    </a:p>
                  </a:txBody>
                  <a:tcPr anchor="ctr">
                    <a:solidFill>
                      <a:srgbClr val="F2F2F2"/>
                    </a:solidFill>
                  </a:tcPr>
                </a:tc>
                <a:tc>
                  <a:txBody>
                    <a:bodyPr vert="horz" wrap="square"/>
                    <a:lstStyle/>
                    <a:p>
                      <a:pPr algn="ctr"/>
                      <a:r>
                        <a:rPr lang="en-US" sz="1400"/>
                        <a:t>$192,840</a:t>
                      </a:r>
                    </a:p>
                  </a:txBody>
                  <a:tcPr anchor="ctr">
                    <a:solidFill>
                      <a:srgbClr val="F2F2F2"/>
                    </a:solidFill>
                  </a:tcPr>
                </a:tc>
                <a:tc>
                  <a:txBody>
                    <a:bodyPr vert="horz" wrap="square"/>
                    <a:lstStyle/>
                    <a:p>
                      <a:pPr algn="ctr"/>
                      <a:r>
                        <a:rPr lang="en-US" sz="1400"/>
                        <a:t>$168,486</a:t>
                      </a:r>
                    </a:p>
                  </a:txBody>
                  <a:tcPr anchor="ctr">
                    <a:solidFill>
                      <a:srgbClr val="F2F2F2"/>
                    </a:solidFill>
                  </a:tcPr>
                </a:tc>
                <a:tc>
                  <a:txBody>
                    <a:bodyPr vert="horz" wrap="square"/>
                    <a:lstStyle/>
                    <a:p>
                      <a:pPr algn="ctr"/>
                      <a:r>
                        <a:rPr lang="en-US" sz="1400"/>
                        <a:t>$146,060</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$335,721</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$286,745</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$247,231</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$216,008</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$187,256</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5/21/2026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5/21/2026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5/21/2026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5/21/2026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High School</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5/21/2026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5/21/2026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$31,902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$1,548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$47,884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$191,537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$37,082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$1,799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$51,436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$308,617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E-1</a:t>
            </a:r>
            <a:r>
              <a:rPr lang="en-US" sz="1200">
                <a:ea typeface="+mn-lt"/>
                <a:cs typeface="+mn-lt"/>
              </a:rPr>
              <a:t> and achieve </a:t>
            </a:r>
            <a:r>
              <a:rPr lang="en-US" sz="1200" b="1">
                <a:ea typeface="+mn-lt"/>
                <a:cs typeface="+mn-lt"/>
              </a:rPr>
              <a:t>Standard</a:t>
            </a:r>
            <a:r>
              <a:rPr lang="en-US" sz="1200">
                <a:ea typeface="+mn-lt"/>
                <a:cs typeface="+mn-lt"/>
              </a:rPr>
              <a:t> promotions to E-4 during my first enlistment, I could earn an adjusted pay of around </a:t>
            </a:r>
            <a:r>
              <a:rPr lang="en-US" sz="1200" b="1">
                <a:ea typeface="+mn-lt"/>
                <a:cs typeface="+mn-lt"/>
              </a:rPr>
              <a:t>$42,551</a:t>
            </a:r>
            <a:r>
              <a:rPr lang="en-US" sz="1200">
                <a:ea typeface="+mn-lt"/>
                <a:cs typeface="+mn-lt"/>
              </a:rPr>
              <a:t> during my first year, working up to $54,194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E-1</a:t>
            </a:r>
            <a:r>
              <a:rPr lang="en-US" sz="1200">
                <a:ea typeface="+mn-lt"/>
                <a:cs typeface="+mn-lt"/>
              </a:rPr>
              <a:t> and achieve </a:t>
            </a:r>
            <a:r>
              <a:rPr lang="en-US" sz="1200" b="1">
                <a:ea typeface="+mn-lt"/>
                <a:cs typeface="+mn-lt"/>
              </a:rPr>
              <a:t>Standard</a:t>
            </a:r>
            <a:r>
              <a:rPr lang="en-US" sz="1200">
                <a:ea typeface="+mn-lt"/>
                <a:cs typeface="+mn-lt"/>
              </a:rPr>
              <a:t> promotions to E-5 during my first enlistment, I could earn an adjusted pay of around </a:t>
            </a:r>
            <a:r>
              <a:rPr lang="en-US" sz="1200" b="1">
                <a:ea typeface="+mn-lt"/>
                <a:cs typeface="+mn-lt"/>
              </a:rPr>
              <a:t>$44,691</a:t>
            </a:r>
            <a:r>
              <a:rPr lang="en-US" sz="1200">
                <a:ea typeface="+mn-lt"/>
                <a:cs typeface="+mn-lt"/>
              </a:rPr>
              <a:t> during my first year, working up to </a:t>
            </a:r>
            <a:r>
              <a:rPr lang="en-US" sz="1200" b="1">
                <a:ea typeface="+mn-lt"/>
                <a:cs typeface="+mn-lt"/>
              </a:rPr>
              <a:t>$57,896</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5/21/2026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5/21/2026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5/21/2026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E-1</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$1,304,000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5/21/2026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5/21/2026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5/21/2026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Standard</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5/21/2026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5/21/2026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5/21/2026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5/21/2026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5/21/2026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5/21/2026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5/21/2026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5/21/2026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5/21/2026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2026-05-21T17:18:20Z</dcterms:modified>
</cp:coreProperties>
</file>