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0.jpeg" /><Relationship Id="rId3"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6.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1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8.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9.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0.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Denver</a:t>
            </a:r>
          </a:p>
          <a:p>
            <a:r>
              <a:rPr lang="en-US" i="1"/>
              <a:t>For an Air Force Active enlistment.</a:t>
            </a:r>
          </a:p>
          <a:p>
            <a:endParaRPr lang="en-US" i="1"/>
          </a:p>
          <a:p>
            <a:endParaRPr lang="en-US" i="1"/>
          </a:p>
          <a:p>
            <a:r>
              <a:rPr lang="en-US" b="1"/>
              <a:t>Recruiter</a:t>
            </a:r>
            <a:r>
              <a:rPr lang="en-US"/>
              <a:t>: Michael Hernandez</a:t>
            </a:r>
          </a:p>
          <a:p>
            <a:r>
              <a:rPr lang="en-US" b="1"/>
              <a:t>Email</a:t>
            </a:r>
            <a:r>
              <a:rPr lang="en-US"/>
              <a:t>: michael.hernandez.18@us.af.mil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10/18/2025</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10/18/2025</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10/18/2025</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10/18/2025</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10/18/2025</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10/18/2025</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Aircraft Armament Systems - 2W1X1</a:t>
            </a:r>
          </a:p>
          <a:p>
            <a:pPr marL="0" indent="0">
              <a:buNone/>
            </a:pPr>
            <a:r>
              <a:rPr lang="en-US" sz="1400" b="1"/>
              <a:t>AFSC Description</a:t>
            </a:r>
            <a:r>
              <a:rPr lang="en-US" sz="1400"/>
              <a:t>: </a:t>
            </a:r>
            <a:r>
              <a:rPr lang="en-US" sz="1200"/>
              <a:t>Loads and unloads nuclear and nonnuclear munitions, explosives, and propellant devices on aircraft. Manages, controls, maintains, and installs aircraft bomb, rocket, and missile release, launch, suspension, and monitor systems; guns and gun mounts; and related munitions handling, loading, and test equipment. Related DoD Occupational Subgroup: 164600.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Aircraft Armament Sys Technology(4VRY)</a:t>
            </a:r>
            <a:r>
              <a:rPr lang="en-US" sz="1400"/>
              <a:t>.</a:t>
            </a:r>
          </a:p>
          <a:p>
            <a:pPr marL="0" indent="0">
              <a:buNone/>
            </a:pPr>
            <a:r>
              <a:rPr lang="en-US" sz="1200"/>
              <a:t>The </a:t>
            </a:r>
            <a:r>
              <a:rPr lang="en-US" sz="1200" b="1"/>
              <a:t>Aircraft Armament Sys Technology(4VRY)</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10/18/2025</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2500" lnSpcReduction="20000"/>
          </a:bodyPr>
          <a:lstStyle/>
          <a:p>
            <a:pPr marL="0" indent="0">
              <a:buNone/>
            </a:pPr>
            <a:r>
              <a:rPr lang="en-US" sz="1600" b="1"/>
              <a:t>Training and Credentials</a:t>
            </a:r>
          </a:p>
          <a:p>
            <a:pPr marL="0" indent="0">
              <a:buNone/>
            </a:pPr>
            <a:r>
              <a:rPr lang="en-US" sz="1200"/>
              <a:t>In addition to your </a:t>
            </a:r>
            <a:r>
              <a:rPr lang="en-US" sz="1200" b="1"/>
              <a:t>Aircraft Armament Sys Technology(4VRY)</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Associate Electronics Technician (Ceta), Certified Safety Technician (Wso-Cst), Certified Safety Specialist (Wso-Css), Certified Safety Manager (Wso-Csm), Certified Instructional Trainer (Cit), Certified Professional Logistician (Cpl), Certified Hazardous Materials Manager (Chmm), Certified Product Safety Manager (Cpsm), Associate Safety Professional (Asp), Certified Electronics Technician - Associate-Level (Associate Cet), Certified Electronics Technician - Journeyman-Level - Industrial, Iso 9001 Foundation - Quality Certification, Certified Governmental Safety Officer (Wso-Cgso), Certified Safety Manager - Construction (Wso-Csm-C), Certified Governmental Safety Specialist (Wso-Cgss), Associate Safety And Health Manager (Ashm), Certified Safety Management Practitioner (Csmp), Certified Hazardous Materials Technician Level Ii (Wso-Chmt Ii), Certified Safety/Security Director (Wso-Cssd), Certified Hazard Control Manager-Security (Chcm-Sec), Six Sigma Yellow Belt (Cssyb), Electronics Associate Dc (Em1), Electronics Associate Ac (Em2), Electronics Associate Analog (Em3), Electronics Associate Digital (Em4), Electronics Associate Comprehensive (Em5), Certified Process Safety Auditor (Cpsa), Senior Certified Professional (Ipma-Scp), Microsoft Office Specialist (Mos): Microsoft Office 2013, Microsoft Office Specialist (Mos): Microsoft Office 2016, Microsoft Office Specialist (Mos): Microsoft Excel 2016, Microsoft Office Specialist (Mos): Microsoft Excel 2016 Expert, Microsoft Office Specialist (Mos): Microsoft Access 2016, Microsoft Office Specialist (Mos): Microsoft Outlook 2016, Microsoft Office Specialist (Mos): Microsoft Powerpoint 2016, Microsoft Office Specialist (Mos): Microsoft Word 2016, Microsoft Office Specialist (Mos): Microsoft Word 2016 Expert, Fundamentals Of Engineering (Fe) Exam - Electrical And Computer, Fundamentals Of Engineering (Fe) Exam - Other Disciplines, Microsoft Office Specialist (Mos): Associate (Office 365 And Office 2019), Microsoft Office Specialist (Mos): Excel Associate (Excel And Excel 2019), Microsoft Office Specialist (Mos): Microsoft Access Expert (Access And Access 2019), Microsoft Office Specialist (Mos): Microsoft Excel Expert (Excel And Excel 2019), Microsoft Office Specialist (Mos): Microsoft Word Associate (Word And Word 2019), Microsoft Office Specialist (Mos): Microsoft Word Expert (Word And Word 2019), Microsoft Office Specialist (Mos): Outlook Associate (Outlook And Outlook 2019), Microsoft Office Specialist (Mos): Powerpoint Associate (Powerpoint And Powerpoint 2019), Principles And Practice Of Engineering (Pe) Exam - Electrical And Computer, Principles And Practice Of Engineering (Pe) Exam - Metallurgical And Materials, Certified Quality Improvement Associate (Cqia), Certified Manager Of Quality/Organizational Excellence (Cmq/Oe), Certified Quality Technician (Cqt), Certified In Transportation And Logistics (Ctl), Professional In Human Resources (Phr), Certified Safety And Health Manager (Cshm), Certified Manager (Cm), Certified Associate In Materials Handling (Camh), Professional Certified In Materials Handling (Pcmh), Safety Trained Supervisor (Sts), Microsoft Office Specialist (Mos), Occupational Hygiene And Safety Technologist (Ohst), Industrial Electronics Technician (Ind), Electrical Testing Technician (Ett) - Level Ii, Electrical Testing Technician (Ett) - Level I, Electrical Testing Technician (Ett) - Level Iii, Certified Associate In Project Management (Capm), Six Sigma Green Belt (Cssgb), Certified Aerospace Technician Core,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10/18/2025</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10/18/2025</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0</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3</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10/18/2025</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10/18/2025</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$138,738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10/18/2025</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10/18/2025</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Oregon State University</a:t>
            </a:r>
            <a:r>
              <a:rPr lang="en-US"/>
              <a:t> and graduate in </a:t>
            </a:r>
            <a:r>
              <a:rPr lang="en-US" b="1"/>
              <a:t>4 years</a:t>
            </a:r>
            <a:r>
              <a:rPr lang="en-US"/>
              <a:t>, I could receive </a:t>
            </a:r>
            <a:r>
              <a:rPr lang="en-US" b="1"/>
              <a:t>$138,738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10/18/2025</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$138,738</a:t>
            </a:r>
            <a:r>
              <a:rPr lang="en-US"/>
              <a:t> cost to attend </a:t>
            </a:r>
            <a:r>
              <a:rPr lang="en-US" b="1"/>
              <a:t>Oregon State University</a:t>
            </a:r>
            <a:r>
              <a:rPr lang="en-US"/>
              <a:t> for </a:t>
            </a:r>
            <a:r>
              <a:rPr lang="en-US" b="1"/>
              <a:t>4 years</a:t>
            </a:r>
            <a:r>
              <a:rPr lang="en-US"/>
              <a:t> could range between </a:t>
            </a:r>
            <a:r>
              <a:rPr lang="en-US" b="1"/>
              <a:t>$2,327</a:t>
            </a:r>
            <a:r>
              <a:rPr lang="en-US"/>
              <a:t> per month and </a:t>
            </a:r>
            <a:r>
              <a:rPr lang="en-US" b="1"/>
              <a:t>$834</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10/18/2025</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$138,738</a:t>
                      </a:r>
                    </a:p>
                  </a:txBody>
                  <a:tcPr anchor="ctr">
                    <a:solidFill>
                      <a:srgbClr val="F2F2F2"/>
                    </a:solidFill>
                  </a:tcPr>
                </a:tc>
                <a:tc>
                  <a:txBody>
                    <a:bodyPr vert="horz" wrap="square"/>
                    <a:lstStyle/>
                    <a:p>
                      <a:pPr algn="ctr"/>
                      <a:r>
                        <a:rPr lang="en-US" sz="1400"/>
                        <a:t>$138,738</a:t>
                      </a:r>
                    </a:p>
                  </a:txBody>
                  <a:tcPr anchor="ctr">
                    <a:solidFill>
                      <a:srgbClr val="F2F2F2"/>
                    </a:solidFill>
                  </a:tcPr>
                </a:tc>
                <a:tc>
                  <a:txBody>
                    <a:bodyPr vert="horz" wrap="square"/>
                    <a:lstStyle/>
                    <a:p>
                      <a:pPr algn="ctr"/>
                      <a:r>
                        <a:rPr lang="en-US" sz="1400"/>
                        <a:t>$138,738</a:t>
                      </a:r>
                    </a:p>
                  </a:txBody>
                  <a:tcPr anchor="ctr">
                    <a:solidFill>
                      <a:srgbClr val="F2F2F2"/>
                    </a:solidFill>
                  </a:tcPr>
                </a:tc>
                <a:tc>
                  <a:txBody>
                    <a:bodyPr vert="horz" wrap="square"/>
                    <a:lstStyle/>
                    <a:p>
                      <a:pPr algn="ctr"/>
                      <a:r>
                        <a:rPr lang="en-US" sz="1400"/>
                        <a:t>$138,738</a:t>
                      </a:r>
                    </a:p>
                  </a:txBody>
                  <a:tcPr anchor="ctr">
                    <a:solidFill>
                      <a:srgbClr val="F2F2F2"/>
                    </a:solidFill>
                  </a:tcPr>
                </a:tc>
                <a:tc>
                  <a:txBody>
                    <a:bodyPr vert="horz" wrap="square"/>
                    <a:lstStyle/>
                    <a:p>
                      <a:pPr algn="ctr"/>
                      <a:r>
                        <a:rPr lang="en-US" sz="1400"/>
                        <a:t>$138,738</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$834</a:t>
                      </a:r>
                    </a:p>
                  </a:txBody>
                  <a:tcPr anchor="ctr">
                    <a:solidFill>
                      <a:srgbClr val="F2F2F2"/>
                    </a:solidFill>
                  </a:tcPr>
                </a:tc>
                <a:tc>
                  <a:txBody>
                    <a:bodyPr vert="horz" wrap="square"/>
                    <a:lstStyle/>
                    <a:p>
                      <a:pPr algn="ctr"/>
                      <a:r>
                        <a:rPr lang="en-US" sz="1400"/>
                        <a:t>$891</a:t>
                      </a:r>
                    </a:p>
                  </a:txBody>
                  <a:tcPr anchor="ctr">
                    <a:solidFill>
                      <a:srgbClr val="F2F2F2"/>
                    </a:solidFill>
                  </a:tcPr>
                </a:tc>
                <a:tc>
                  <a:txBody>
                    <a:bodyPr vert="horz" wrap="square"/>
                    <a:lstStyle/>
                    <a:p>
                      <a:pPr algn="ctr"/>
                      <a:r>
                        <a:rPr lang="en-US" sz="1400"/>
                        <a:t>$1,024</a:t>
                      </a:r>
                    </a:p>
                  </a:txBody>
                  <a:tcPr anchor="ctr">
                    <a:solidFill>
                      <a:srgbClr val="F2F2F2"/>
                    </a:solidFill>
                  </a:tcPr>
                </a:tc>
                <a:tc>
                  <a:txBody>
                    <a:bodyPr vert="horz" wrap="square"/>
                    <a:lstStyle/>
                    <a:p>
                      <a:pPr algn="ctr"/>
                      <a:r>
                        <a:rPr lang="en-US" sz="1400"/>
                        <a:t>$1,342</a:t>
                      </a:r>
                    </a:p>
                  </a:txBody>
                  <a:tcPr anchor="ctr">
                    <a:solidFill>
                      <a:srgbClr val="F2F2F2"/>
                    </a:solidFill>
                  </a:tcPr>
                </a:tc>
                <a:tc>
                  <a:txBody>
                    <a:bodyPr vert="horz" wrap="square"/>
                    <a:lstStyle/>
                    <a:p>
                      <a:pPr algn="ctr"/>
                      <a:r>
                        <a:rPr lang="en-US" sz="1400"/>
                        <a:t>$2,327</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$120,796</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$84,285</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$54,827</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$31,550</a:t>
                      </a:r>
                    </a:p>
                  </a:txBody>
                  <a:tcPr anchor="ctr">
                    <a:solidFill>
                      <a:schemeClr val="bg1"/>
                    </a:solidFill>
                  </a:tcPr>
                </a:tc>
                <a:tc>
                  <a:txBody>
                    <a:bodyPr vert="horz" wrap="square"/>
                    <a:lstStyle/>
                    <a:p>
                      <a:pPr algn="ctr"/>
                      <a:r>
                        <a:rPr lang="en-US" sz="1400"/>
                        <a:t>$10,116</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$250,280</a:t>
                      </a:r>
                    </a:p>
                  </a:txBody>
                  <a:tcPr anchor="ctr">
                    <a:solidFill>
                      <a:srgbClr val="F2F2F2"/>
                    </a:solidFill>
                  </a:tcPr>
                </a:tc>
                <a:tc>
                  <a:txBody>
                    <a:bodyPr vert="horz" wrap="square"/>
                    <a:lstStyle/>
                    <a:p>
                      <a:pPr algn="ctr"/>
                      <a:r>
                        <a:rPr lang="en-US" sz="1400"/>
                        <a:t>$213,769</a:t>
                      </a:r>
                    </a:p>
                  </a:txBody>
                  <a:tcPr anchor="ctr">
                    <a:solidFill>
                      <a:srgbClr val="F2F2F2"/>
                    </a:solidFill>
                  </a:tcPr>
                </a:tc>
                <a:tc>
                  <a:txBody>
                    <a:bodyPr vert="horz" wrap="square"/>
                    <a:lstStyle/>
                    <a:p>
                      <a:pPr algn="ctr"/>
                      <a:r>
                        <a:rPr lang="en-US" sz="1400"/>
                        <a:t>$184,311</a:t>
                      </a:r>
                    </a:p>
                  </a:txBody>
                  <a:tcPr anchor="ctr">
                    <a:solidFill>
                      <a:srgbClr val="F2F2F2"/>
                    </a:solidFill>
                  </a:tcPr>
                </a:tc>
                <a:tc>
                  <a:txBody>
                    <a:bodyPr vert="horz" wrap="square"/>
                    <a:lstStyle/>
                    <a:p>
                      <a:pPr algn="ctr"/>
                      <a:r>
                        <a:rPr lang="en-US" sz="1400"/>
                        <a:t>$161,034</a:t>
                      </a:r>
                    </a:p>
                  </a:txBody>
                  <a:tcPr anchor="ctr">
                    <a:solidFill>
                      <a:srgbClr val="F2F2F2"/>
                    </a:solidFill>
                  </a:tcPr>
                </a:tc>
                <a:tc>
                  <a:txBody>
                    <a:bodyPr vert="horz" wrap="square"/>
                    <a:lstStyle/>
                    <a:p>
                      <a:pPr algn="ctr"/>
                      <a:r>
                        <a:rPr lang="en-US" sz="1400"/>
                        <a:t>$139,599</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$320,872</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$274,063</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$236,296</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$206,454</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$178,974</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10/18/2025</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10/18/2025</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10/18/2025</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10/18/2025</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Some College</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10/18/2025</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10/18/2025</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$37,278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$18,468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$4,178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$65,125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$260,501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$40,190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$18,657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$4,692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$68,987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$413,921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E-3</a:t>
            </a:r>
            <a:r>
              <a:rPr lang="en-US" sz="1200">
                <a:ea typeface="+mn-lt"/>
                <a:cs typeface="+mn-lt"/>
              </a:rPr>
              <a:t> and achieve </a:t>
            </a:r>
            <a:r>
              <a:rPr lang="en-US" sz="1200" b="1">
                <a:ea typeface="+mn-lt"/>
                <a:cs typeface="+mn-lt"/>
              </a:rPr>
              <a:t>Standard</a:t>
            </a:r>
            <a:r>
              <a:rPr lang="en-US" sz="1200">
                <a:ea typeface="+mn-lt"/>
                <a:cs typeface="+mn-lt"/>
              </a:rPr>
              <a:t> promotions to E-4 during my first enlistment, I could earn an adjusted pay of around </a:t>
            </a:r>
            <a:r>
              <a:rPr lang="en-US" sz="1200" b="1">
                <a:ea typeface="+mn-lt"/>
                <a:cs typeface="+mn-lt"/>
              </a:rPr>
              <a:t>$62,093</a:t>
            </a:r>
            <a:r>
              <a:rPr lang="en-US" sz="1200">
                <a:ea typeface="+mn-lt"/>
                <a:cs typeface="+mn-lt"/>
              </a:rPr>
              <a:t> during my first year, working up to $69,749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E-3</a:t>
            </a:r>
            <a:r>
              <a:rPr lang="en-US" sz="1200">
                <a:ea typeface="+mn-lt"/>
                <a:cs typeface="+mn-lt"/>
              </a:rPr>
              <a:t> and achieve </a:t>
            </a:r>
            <a:r>
              <a:rPr lang="en-US" sz="1200" b="1">
                <a:ea typeface="+mn-lt"/>
                <a:cs typeface="+mn-lt"/>
              </a:rPr>
              <a:t>Standard</a:t>
            </a:r>
            <a:r>
              <a:rPr lang="en-US" sz="1200">
                <a:ea typeface="+mn-lt"/>
                <a:cs typeface="+mn-lt"/>
              </a:rPr>
              <a:t> promotions to E-5 during my first enlistment, I could earn an adjusted pay of around </a:t>
            </a:r>
            <a:r>
              <a:rPr lang="en-US" sz="1200" b="1">
                <a:ea typeface="+mn-lt"/>
                <a:cs typeface="+mn-lt"/>
              </a:rPr>
              <a:t>$62,093</a:t>
            </a:r>
            <a:r>
              <a:rPr lang="en-US" sz="1200">
                <a:ea typeface="+mn-lt"/>
                <a:cs typeface="+mn-lt"/>
              </a:rPr>
              <a:t> during my first year, working up to </a:t>
            </a:r>
            <a:r>
              <a:rPr lang="en-US" sz="1200" b="1">
                <a:ea typeface="+mn-lt"/>
                <a:cs typeface="+mn-lt"/>
              </a:rPr>
              <a:t>$77,694</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10/18/2025</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10/18/2025</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10/18/2025</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E-3</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$1,662,140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10/18/2025</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10/18/2025</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10/18/2025</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Standard</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10/18/2025</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10/18/2025</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10/18/2025</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10/18/2025</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10/18/2025</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10/18/2025</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10/18/2025</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10/18/2025</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10/18/2025</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9"/>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2025-10-18T22:22:10Z</dcterms:modified>
</cp:coreProperties>
</file>